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4" r:id="rId2"/>
    <p:sldId id="277" r:id="rId3"/>
    <p:sldId id="278" r:id="rId4"/>
    <p:sldId id="279" r:id="rId5"/>
    <p:sldId id="267" r:id="rId6"/>
    <p:sldId id="268" r:id="rId7"/>
    <p:sldId id="272" r:id="rId8"/>
    <p:sldId id="271" r:id="rId9"/>
    <p:sldId id="273" r:id="rId10"/>
    <p:sldId id="274" r:id="rId11"/>
    <p:sldId id="280" r:id="rId12"/>
    <p:sldId id="289" r:id="rId13"/>
    <p:sldId id="276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Bool_2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20"/>
            <c:spPr>
              <a:noFill/>
              <a:ln w="101600">
                <a:solidFill>
                  <a:srgbClr val="00B0F0"/>
                </a:solidFill>
              </a:ln>
              <a:effectLst/>
            </c:spPr>
          </c:marker>
          <c:dPt>
            <c:idx val="3"/>
            <c:marker>
              <c:symbol val="x"/>
              <c:size val="20"/>
              <c:spPr>
                <a:noFill/>
                <a:ln w="1016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F41-4402-9A11-EE619A44F657}"/>
              </c:ext>
            </c:extLst>
          </c:dPt>
          <c:dPt>
            <c:idx val="4"/>
            <c:marker>
              <c:symbol val="circle"/>
              <c:size val="20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A04F-46EC-93F7-D3695D085259}"/>
              </c:ext>
            </c:extLst>
          </c:dPt>
          <c:dPt>
            <c:idx val="5"/>
            <c:marker>
              <c:symbol val="circle"/>
              <c:size val="20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A04F-46EC-93F7-D3695D085259}"/>
              </c:ext>
            </c:extLst>
          </c:dPt>
          <c:dPt>
            <c:idx val="6"/>
            <c:marker>
              <c:symbol val="circle"/>
              <c:size val="20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A04F-46EC-93F7-D3695D085259}"/>
              </c:ext>
            </c:extLst>
          </c:dPt>
          <c:dPt>
            <c:idx val="7"/>
            <c:marker>
              <c:symbol val="circle"/>
              <c:size val="20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A04F-46EC-93F7-D3695D085259}"/>
              </c:ext>
            </c:extLst>
          </c:dPt>
          <c:xVal>
            <c:numRef>
              <c:f>Sheet1!$A$2:$A$9</c:f>
              <c:numCache>
                <c:formatCode>General</c:formatCode>
                <c:ptCount val="8"/>
                <c:pt idx="0">
                  <c:v>0.51</c:v>
                </c:pt>
                <c:pt idx="1">
                  <c:v>0.53</c:v>
                </c:pt>
                <c:pt idx="2">
                  <c:v>0.41</c:v>
                </c:pt>
                <c:pt idx="3">
                  <c:v>0.81</c:v>
                </c:pt>
                <c:pt idx="4">
                  <c:v>3.15</c:v>
                </c:pt>
                <c:pt idx="5">
                  <c:v>3.78</c:v>
                </c:pt>
                <c:pt idx="6">
                  <c:v>3.52</c:v>
                </c:pt>
                <c:pt idx="7">
                  <c:v>3.1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0.6</c:v>
                </c:pt>
                <c:pt idx="1">
                  <c:v>0.89</c:v>
                </c:pt>
                <c:pt idx="2">
                  <c:v>0.01</c:v>
                </c:pt>
                <c:pt idx="3">
                  <c:v>0.88</c:v>
                </c:pt>
                <c:pt idx="4">
                  <c:v>0.91</c:v>
                </c:pt>
                <c:pt idx="5">
                  <c:v>0.66</c:v>
                </c:pt>
                <c:pt idx="6">
                  <c:v>0.8</c:v>
                </c:pt>
                <c:pt idx="7">
                  <c:v>0.34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F41-4402-9A11-EE619A44F6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27267973975648"/>
          <c:y val="4.9102363701020668E-2"/>
          <c:w val="0.82738379459672862"/>
          <c:h val="0.7605901157843126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Bool_2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20"/>
            <c:spPr>
              <a:noFill/>
              <a:ln w="101600">
                <a:solidFill>
                  <a:srgbClr val="00B0F0"/>
                </a:solidFill>
              </a:ln>
              <a:effectLst/>
            </c:spPr>
          </c:marker>
          <c:dPt>
            <c:idx val="3"/>
            <c:marker>
              <c:symbol val="x"/>
              <c:size val="20"/>
              <c:spPr>
                <a:noFill/>
                <a:ln w="1016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D3AB-40CD-AA26-B9BFB518E6C3}"/>
              </c:ext>
            </c:extLst>
          </c:dPt>
          <c:dPt>
            <c:idx val="4"/>
            <c:marker>
              <c:symbol val="circle"/>
              <c:size val="20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D3AB-40CD-AA26-B9BFB518E6C3}"/>
              </c:ext>
            </c:extLst>
          </c:dPt>
          <c:dPt>
            <c:idx val="5"/>
            <c:marker>
              <c:symbol val="circle"/>
              <c:size val="20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D3AB-40CD-AA26-B9BFB518E6C3}"/>
              </c:ext>
            </c:extLst>
          </c:dPt>
          <c:dPt>
            <c:idx val="6"/>
            <c:marker>
              <c:symbol val="circle"/>
              <c:size val="20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D3AB-40CD-AA26-B9BFB518E6C3}"/>
              </c:ext>
            </c:extLst>
          </c:dPt>
          <c:dPt>
            <c:idx val="7"/>
            <c:marker>
              <c:symbol val="circle"/>
              <c:size val="20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3AB-40CD-AA26-B9BFB518E6C3}"/>
              </c:ext>
            </c:extLst>
          </c:dPt>
          <c:xVal>
            <c:numRef>
              <c:f>Sheet1!$A$2:$A$9</c:f>
              <c:numCache>
                <c:formatCode>General</c:formatCode>
                <c:ptCount val="8"/>
                <c:pt idx="0">
                  <c:v>0.51</c:v>
                </c:pt>
                <c:pt idx="1">
                  <c:v>0.53</c:v>
                </c:pt>
                <c:pt idx="2">
                  <c:v>0.41</c:v>
                </c:pt>
                <c:pt idx="3">
                  <c:v>0.81</c:v>
                </c:pt>
                <c:pt idx="4">
                  <c:v>3.15</c:v>
                </c:pt>
                <c:pt idx="5">
                  <c:v>3.78</c:v>
                </c:pt>
                <c:pt idx="6">
                  <c:v>3.52</c:v>
                </c:pt>
                <c:pt idx="7">
                  <c:v>3.1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0.6</c:v>
                </c:pt>
                <c:pt idx="1">
                  <c:v>0.89</c:v>
                </c:pt>
                <c:pt idx="2">
                  <c:v>0.01</c:v>
                </c:pt>
                <c:pt idx="3">
                  <c:v>0.88</c:v>
                </c:pt>
                <c:pt idx="4">
                  <c:v>0.91</c:v>
                </c:pt>
                <c:pt idx="5">
                  <c:v>0.66</c:v>
                </c:pt>
                <c:pt idx="6">
                  <c:v>0.8</c:v>
                </c:pt>
                <c:pt idx="7">
                  <c:v>0.34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3AB-40CD-AA26-B9BFB518E6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9476520"/>
        <c:axId val="659477832"/>
      </c:scatterChart>
      <c:valAx>
        <c:axId val="659476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7832"/>
        <c:crosses val="autoZero"/>
        <c:crossBetween val="midCat"/>
      </c:valAx>
      <c:valAx>
        <c:axId val="659477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chemeClr val="tx1"/>
                    </a:solidFill>
                  </a:rPr>
                  <a:t>x_2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tailEnd type="stealt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476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87ACA-373F-45B0-8822-447AA9A925E2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26D7C-17AC-4087-A892-A36E9FB16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6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13416-C22A-2D92-C6B4-EBF722CEB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DA9C63-8DCF-E68E-A188-21B871B5E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004FF-EB9A-FBB2-3DFE-C86D25E53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A6C08-151F-87B3-54E5-7A881A2AD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E7B26-7325-96CA-F6D8-01119C99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78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A5C35-BF81-68E1-38FD-CCD16966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3878C1-4497-16BD-725A-7415ADAE6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69901-0D41-47CE-34F8-AA9B79741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DC70E-1A6B-F195-AFA6-6A688B344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201A4-709A-CA33-1630-55948691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8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6F8BB5-A00A-3B26-8955-8F7220119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A3F337-0B2E-59D2-5FDC-B3D2D7647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E5F05-1668-A636-3332-482A9250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1EDD-534B-83B0-6821-EA1B30417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107A1-3FA6-9908-E25B-9160DBD8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16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8B99-C0FC-B6F5-EFBC-E9427F31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80618-B669-B265-767D-5430B4581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892C1-970C-CE5A-5123-937BF84D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3B3A8-7379-FA48-BD0E-692F739EE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2AF9A-2264-F10F-0C1F-00EDDF83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1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9F93E-9AA1-16A1-6CD3-C1CDBDAD9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46B2F-CA1F-C0C3-CEA5-351D7E497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F3A67-6914-4723-F8F1-3DAAE544B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B314F-8C84-46A0-458B-03ACA9300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BB167-C46D-8771-261C-B19B31AD8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47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57B6B-3440-667A-9398-8CFBC39BD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10E1E-C97B-6F75-96BB-FFA8E5BF2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1E9C1-DA39-D8BC-28D9-4CDEBC523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21A22-17F3-1748-6926-E622EF13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22096-475C-7D15-A9A2-D7FA644C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DE5A6-C193-F2B9-7A8A-C8943A98C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08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2B89-0BA0-B6EF-BCC7-7DC60AF8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73B36-E91C-2401-93FF-C380EC0C6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D5042-2A9C-7A78-1DD2-ECDEFF376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366A03-894D-B367-7263-C328DB891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342C8A-8DF1-B07D-47A8-B056A51CD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A08B4-BA3E-08CE-D013-2E62ECA8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805497-D938-7BE2-1CE2-D2E205A4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6BAADA-62F5-96B4-25F2-7DD9A999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1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1F45E-F014-D8D6-EBA2-0DF7FC5A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00A218-3F15-96F4-F061-E1DB0736B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B7579-71CD-44AF-9A1F-E1010CCD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9E776-8CD4-93A0-4556-98A37E1D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5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01086-AB45-5DF3-9AAB-C743B5A21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99A1-086E-D6B9-7533-CDEDDEBEF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78348-E51D-03FA-955B-7F6A42C08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47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F1DCF-22D0-DEE3-4664-AF13F73E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4C9F1-F4FE-D1D0-0280-5AE34CBDA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EE4AB-4D86-9467-9201-036DE85E9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B8716-ADD8-5F60-F336-551F4DB27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1E1F1-B75A-1505-3DE1-8083FA28B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888EC-2456-1553-5C31-16CD7D28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8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7F68-061B-8C4A-801A-0745D016A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C87D7E-3747-DD21-707E-3F05960D05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DD374-9048-0138-2F47-7DE5FCE58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62B80-D757-603F-AEA2-EBBC8106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3720-ED4A-4F38-A667-0AB11C3984AF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17646-EB25-3CD8-AFB9-42CC9FAB7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C4D92-A715-EBD2-8662-5AB89A70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44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329F8C-A847-8F6F-5E4A-7D61FB62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B4E68-CD0F-B066-5664-B2B3CAA1F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5C484-A7C0-5922-B4E4-5799A04E4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A3720-ED4A-4F38-A667-0AB11C3984AF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16114-9197-C1FF-C23F-2A96818CF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8049C-9887-80EA-96D1-799ABBA36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5BC27-1801-4097-9DC1-AC1FF9092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4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12" Type="http://schemas.openxmlformats.org/officeDocument/2006/relationships/image" Target="../media/image4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42.png"/><Relationship Id="rId5" Type="http://schemas.openxmlformats.org/officeDocument/2006/relationships/image" Target="../media/image29.png"/><Relationship Id="rId10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6.png"/><Relationship Id="rId21" Type="http://schemas.openxmlformats.org/officeDocument/2006/relationships/image" Target="../media/image67.png"/><Relationship Id="rId7" Type="http://schemas.openxmlformats.org/officeDocument/2006/relationships/image" Target="../media/image50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2" Type="http://schemas.openxmlformats.org/officeDocument/2006/relationships/image" Target="../media/image45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48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47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0.png"/><Relationship Id="rId10" Type="http://schemas.openxmlformats.org/officeDocument/2006/relationships/image" Target="../media/image19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7" Type="http://schemas.openxmlformats.org/officeDocument/2006/relationships/image" Target="../media/image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1.png"/><Relationship Id="rId4" Type="http://schemas.openxmlformats.org/officeDocument/2006/relationships/image" Target="../media/image37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9A2F4-FD27-43A3-989E-4CC94B4A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F79FC-1D44-4CB3-BD68-F280436C9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939" y="4498843"/>
            <a:ext cx="9144000" cy="137665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Machine Learning</a:t>
            </a:r>
            <a:br>
              <a:rPr lang="en-US" altLang="zh-CN" dirty="0"/>
            </a:br>
            <a:r>
              <a:rPr lang="en-US" altLang="zh-CN" dirty="0"/>
              <a:t>4. Logistic Regression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3FFA4-F6FC-4D34-B961-E2C0BE0CF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939" y="5875498"/>
            <a:ext cx="6242620" cy="982501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zh-CN" dirty="0"/>
              <a:t>Xueyuan Gong</a:t>
            </a:r>
          </a:p>
          <a:p>
            <a:pPr algn="l"/>
            <a:r>
              <a:rPr lang="en-US" altLang="zh-CN" dirty="0"/>
              <a:t>School of Intelligent Systems Science and Engineering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52166-6B7A-4058-A0E3-EE6642F7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313" y="5165886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7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C436-34CC-79D5-8EA0-D07A3697E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B00EA9D4-1EC7-51FB-EDA7-E4FE3AA5C290}"/>
                  </a:ext>
                </a:extLst>
              </p:cNvPr>
              <p:cNvSpPr txBox="1"/>
              <p:nvPr/>
            </p:nvSpPr>
            <p:spPr>
              <a:xfrm>
                <a:off x="838199" y="1690688"/>
                <a:ext cx="739438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Consider when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≪0</m:t>
                    </m:r>
                  </m:oMath>
                </a14:m>
                <a:r>
                  <a:rPr lang="en-US" altLang="zh-TW" sz="2400" dirty="0"/>
                  <a:t>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TW" sz="2400" dirty="0"/>
                  <a:t> is small enough, it may be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numerically zero</a:t>
                </a:r>
                <a:r>
                  <a:rPr lang="en-US" altLang="zh-TW" sz="2400" dirty="0"/>
                  <a:t>. This can cause very subtle and hard-to-find bugs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TW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𝐶𝐸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func>
                  </m:oMath>
                </a14:m>
                <a:r>
                  <a:rPr lang="en-US" altLang="zh-TW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TW" sz="2400" dirty="0"/>
                  <a:t> computes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func>
                  </m:oMath>
                </a14:m>
                <a:endParaRPr lang="en-US" altLang="zh-TW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Instead, we could combine the activation function and the loss into a single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logistic-cross-entropy</a:t>
                </a:r>
                <a:r>
                  <a:rPr lang="en-US" altLang="zh-TW" sz="2400" dirty="0"/>
                  <a:t> function</a:t>
                </a:r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B00EA9D4-1EC7-51FB-EDA7-E4FE3AA5C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90688"/>
                <a:ext cx="7394389" cy="2677656"/>
              </a:xfrm>
              <a:prstGeom prst="rect">
                <a:avLst/>
              </a:prstGeom>
              <a:blipFill>
                <a:blip r:embed="rId2"/>
                <a:stretch>
                  <a:fillRect l="-1072" t="-1818" r="-1319" b="-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0073CC-5942-A8EE-580F-7992D76D4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589" y="0"/>
            <a:ext cx="3959411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08723-C383-16A4-FDEA-3DC612169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109" y="2286000"/>
            <a:ext cx="3790891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18D97-1766-A9F3-5252-A00695D0E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412" y="4572000"/>
            <a:ext cx="3787588" cy="228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081E3C50-4C70-851C-804F-A05B248929C2}"/>
                  </a:ext>
                </a:extLst>
              </p:cNvPr>
              <p:cNvSpPr txBox="1"/>
              <p:nvPr/>
            </p:nvSpPr>
            <p:spPr>
              <a:xfrm>
                <a:off x="8804990" y="134292"/>
                <a:ext cx="1407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081E3C50-4C70-851C-804F-A05B24892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990" y="134292"/>
                <a:ext cx="1407304" cy="461665"/>
              </a:xfrm>
              <a:prstGeom prst="rect">
                <a:avLst/>
              </a:prstGeom>
              <a:blipFill>
                <a:blip r:embed="rId6"/>
                <a:stretch>
                  <a:fillRect l="-1299"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37BFC090-3195-71F1-6872-843FC29A44D2}"/>
                  </a:ext>
                </a:extLst>
              </p:cNvPr>
              <p:cNvSpPr txBox="1"/>
              <p:nvPr/>
            </p:nvSpPr>
            <p:spPr>
              <a:xfrm>
                <a:off x="9798759" y="2371700"/>
                <a:ext cx="22304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37BFC090-3195-71F1-6872-843FC29A4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759" y="2371700"/>
                <a:ext cx="2230485" cy="461665"/>
              </a:xfrm>
              <a:prstGeom prst="rect">
                <a:avLst/>
              </a:prstGeom>
              <a:blipFill>
                <a:blip r:embed="rId7"/>
                <a:stretch>
                  <a:fillRect t="-3947" r="-1612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16D93E3C-9B0A-0C87-456A-782389C74906}"/>
                  </a:ext>
                </a:extLst>
              </p:cNvPr>
              <p:cNvSpPr txBox="1"/>
              <p:nvPr/>
            </p:nvSpPr>
            <p:spPr>
              <a:xfrm>
                <a:off x="9508642" y="4657700"/>
                <a:ext cx="25916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16D93E3C-9B0A-0C87-456A-782389C74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642" y="4657700"/>
                <a:ext cx="2591621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D070C151-6936-1E4F-7A87-21CBBFB99EEE}"/>
                  </a:ext>
                </a:extLst>
              </p:cNvPr>
              <p:cNvSpPr txBox="1"/>
              <p:nvPr/>
            </p:nvSpPr>
            <p:spPr>
              <a:xfrm>
                <a:off x="1120219" y="4572000"/>
                <a:ext cx="5334740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brk m:alnAt="1"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D070C151-6936-1E4F-7A87-21CBBFB99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19" y="4572000"/>
                <a:ext cx="5334740" cy="822469"/>
              </a:xfrm>
              <a:prstGeom prst="rect">
                <a:avLst/>
              </a:prstGeom>
              <a:blipFill>
                <a:blip r:embed="rId9"/>
                <a:stretch>
                  <a:fillRect t="-1481" r="-21029" b="-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75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4363-DC2B-DD36-B951-B4207BCB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9B006FFE-1B3F-5E50-C3AB-43E4146E8402}"/>
                  </a:ext>
                </a:extLst>
              </p:cNvPr>
              <p:cNvSpPr txBox="1"/>
              <p:nvPr/>
            </p:nvSpPr>
            <p:spPr>
              <a:xfrm>
                <a:off x="7344227" y="1926258"/>
                <a:ext cx="1182624" cy="898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9B006FFE-1B3F-5E50-C3AB-43E4146E8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227" y="1926258"/>
                <a:ext cx="1182624" cy="8988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4CD55B-266A-292B-1920-D67806C82136}"/>
                  </a:ext>
                </a:extLst>
              </p:cNvPr>
              <p:cNvSpPr txBox="1"/>
              <p:nvPr/>
            </p:nvSpPr>
            <p:spPr>
              <a:xfrm>
                <a:off x="8276414" y="2119163"/>
                <a:ext cx="617605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4CD55B-266A-292B-1920-D67806C82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414" y="2119163"/>
                <a:ext cx="617605" cy="491417"/>
              </a:xfrm>
              <a:prstGeom prst="rect">
                <a:avLst/>
              </a:prstGeom>
              <a:blipFill>
                <a:blip r:embed="rId3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69">
                <a:extLst>
                  <a:ext uri="{FF2B5EF4-FFF2-40B4-BE49-F238E27FC236}">
                    <a16:creationId xmlns:a16="http://schemas.microsoft.com/office/drawing/2014/main" id="{C4D9BFA8-E266-0183-3FC3-32645E466275}"/>
                  </a:ext>
                </a:extLst>
              </p:cNvPr>
              <p:cNvSpPr txBox="1"/>
              <p:nvPr/>
            </p:nvSpPr>
            <p:spPr>
              <a:xfrm>
                <a:off x="7378740" y="2849367"/>
                <a:ext cx="1027539" cy="795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69">
                <a:extLst>
                  <a:ext uri="{FF2B5EF4-FFF2-40B4-BE49-F238E27FC236}">
                    <a16:creationId xmlns:a16="http://schemas.microsoft.com/office/drawing/2014/main" id="{C4D9BFA8-E266-0183-3FC3-32645E466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740" y="2849367"/>
                <a:ext cx="1027539" cy="7953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6BD27D-2004-7A68-FBC3-39110CA4FAE3}"/>
                  </a:ext>
                </a:extLst>
              </p:cNvPr>
              <p:cNvSpPr txBox="1"/>
              <p:nvPr/>
            </p:nvSpPr>
            <p:spPr>
              <a:xfrm>
                <a:off x="8276414" y="3745218"/>
                <a:ext cx="1863055" cy="849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6BD27D-2004-7A68-FBC3-39110CA4F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414" y="3745218"/>
                <a:ext cx="1863055" cy="849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69">
                <a:extLst>
                  <a:ext uri="{FF2B5EF4-FFF2-40B4-BE49-F238E27FC236}">
                    <a16:creationId xmlns:a16="http://schemas.microsoft.com/office/drawing/2014/main" id="{E0FDDBE5-89AA-618E-D6E8-38DDD5B66B07}"/>
                  </a:ext>
                </a:extLst>
              </p:cNvPr>
              <p:cNvSpPr txBox="1"/>
              <p:nvPr/>
            </p:nvSpPr>
            <p:spPr>
              <a:xfrm>
                <a:off x="7271076" y="3745218"/>
                <a:ext cx="1246632" cy="857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69">
                <a:extLst>
                  <a:ext uri="{FF2B5EF4-FFF2-40B4-BE49-F238E27FC236}">
                    <a16:creationId xmlns:a16="http://schemas.microsoft.com/office/drawing/2014/main" id="{E0FDDBE5-89AA-618E-D6E8-38DDD5B6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076" y="3745218"/>
                <a:ext cx="1246632" cy="857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679D70-7ADD-E46C-E202-31ABBBC92B67}"/>
                  </a:ext>
                </a:extLst>
              </p:cNvPr>
              <p:cNvSpPr txBox="1"/>
              <p:nvPr/>
            </p:nvSpPr>
            <p:spPr>
              <a:xfrm>
                <a:off x="8526851" y="4691953"/>
                <a:ext cx="541405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679D70-7ADD-E46C-E202-31ABBBC92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851" y="4691953"/>
                <a:ext cx="541405" cy="783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258BF5BC-2031-D71A-4A47-2921D8521171}"/>
                  </a:ext>
                </a:extLst>
              </p:cNvPr>
              <p:cNvSpPr txBox="1"/>
              <p:nvPr/>
            </p:nvSpPr>
            <p:spPr>
              <a:xfrm>
                <a:off x="913744" y="1963901"/>
                <a:ext cx="20115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258BF5BC-2031-D71A-4A47-2921D8521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44" y="1963901"/>
                <a:ext cx="201153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A3323F27-E522-9D40-D259-1D187B1F1F5D}"/>
                  </a:ext>
                </a:extLst>
              </p:cNvPr>
              <p:cNvSpPr txBox="1"/>
              <p:nvPr/>
            </p:nvSpPr>
            <p:spPr>
              <a:xfrm>
                <a:off x="899200" y="2660970"/>
                <a:ext cx="2892218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A3323F27-E522-9D40-D259-1D187B1F1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00" y="2660970"/>
                <a:ext cx="2892218" cy="792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F9DAB6BD-6BDD-506D-A9D7-504C8EC1F130}"/>
                  </a:ext>
                </a:extLst>
              </p:cNvPr>
              <p:cNvSpPr txBox="1"/>
              <p:nvPr/>
            </p:nvSpPr>
            <p:spPr>
              <a:xfrm>
                <a:off x="913744" y="3758238"/>
                <a:ext cx="47355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F9DAB6BD-6BDD-506D-A9D7-504C8EC1F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44" y="3758238"/>
                <a:ext cx="4735570" cy="461665"/>
              </a:xfrm>
              <a:prstGeom prst="rect">
                <a:avLst/>
              </a:prstGeom>
              <a:blipFill>
                <a:blip r:embed="rId10"/>
                <a:stretch>
                  <a:fillRect t="-4000" r="-399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E56DB363-D9A0-27EA-AE07-F8A688B1699A}"/>
                  </a:ext>
                </a:extLst>
              </p:cNvPr>
              <p:cNvSpPr txBox="1"/>
              <p:nvPr/>
            </p:nvSpPr>
            <p:spPr>
              <a:xfrm>
                <a:off x="913744" y="4344935"/>
                <a:ext cx="2348986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E56DB363-D9A0-27EA-AE07-F8A688B16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44" y="4344935"/>
                <a:ext cx="2348986" cy="1130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69">
                <a:extLst>
                  <a:ext uri="{FF2B5EF4-FFF2-40B4-BE49-F238E27FC236}">
                    <a16:creationId xmlns:a16="http://schemas.microsoft.com/office/drawing/2014/main" id="{6F43F520-A336-0119-E6F0-76FE6E294A34}"/>
                  </a:ext>
                </a:extLst>
              </p:cNvPr>
              <p:cNvSpPr txBox="1"/>
              <p:nvPr/>
            </p:nvSpPr>
            <p:spPr>
              <a:xfrm>
                <a:off x="7271075" y="4665342"/>
                <a:ext cx="1314142" cy="810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69">
                <a:extLst>
                  <a:ext uri="{FF2B5EF4-FFF2-40B4-BE49-F238E27FC236}">
                    <a16:creationId xmlns:a16="http://schemas.microsoft.com/office/drawing/2014/main" id="{6F43F520-A336-0119-E6F0-76FE6E29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075" y="4665342"/>
                <a:ext cx="1314142" cy="8104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1887ED-62E0-8F83-77CB-3B25F77D1DF0}"/>
                  </a:ext>
                </a:extLst>
              </p:cNvPr>
              <p:cNvSpPr txBox="1"/>
              <p:nvPr/>
            </p:nvSpPr>
            <p:spPr>
              <a:xfrm>
                <a:off x="8276414" y="3054323"/>
                <a:ext cx="152549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1887ED-62E0-8F83-77CB-3B25F77D1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414" y="3054323"/>
                <a:ext cx="1525497" cy="461665"/>
              </a:xfrm>
              <a:prstGeom prst="rect">
                <a:avLst/>
              </a:prstGeom>
              <a:blipFill>
                <a:blip r:embed="rId13"/>
                <a:stretch>
                  <a:fillRect t="-3947" r="-112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31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4363-DC2B-DD36-B951-B4207BCB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258BF5BC-2031-D71A-4A47-2921D8521171}"/>
                  </a:ext>
                </a:extLst>
              </p:cNvPr>
              <p:cNvSpPr txBox="1"/>
              <p:nvPr/>
            </p:nvSpPr>
            <p:spPr>
              <a:xfrm>
                <a:off x="838200" y="1479604"/>
                <a:ext cx="20115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258BF5BC-2031-D71A-4A47-2921D8521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79604"/>
                <a:ext cx="201153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A3323F27-E522-9D40-D259-1D187B1F1F5D}"/>
                  </a:ext>
                </a:extLst>
              </p:cNvPr>
              <p:cNvSpPr txBox="1"/>
              <p:nvPr/>
            </p:nvSpPr>
            <p:spPr>
              <a:xfrm>
                <a:off x="838200" y="1980574"/>
                <a:ext cx="2892218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A3323F27-E522-9D40-D259-1D187B1F1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80574"/>
                <a:ext cx="2892218" cy="792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F9DAB6BD-6BDD-506D-A9D7-504C8EC1F130}"/>
                  </a:ext>
                </a:extLst>
              </p:cNvPr>
              <p:cNvSpPr txBox="1"/>
              <p:nvPr/>
            </p:nvSpPr>
            <p:spPr>
              <a:xfrm>
                <a:off x="792050" y="2855138"/>
                <a:ext cx="47282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F9DAB6BD-6BDD-506D-A9D7-504C8EC1F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50" y="2855138"/>
                <a:ext cx="4728215" cy="461665"/>
              </a:xfrm>
              <a:prstGeom prst="rect">
                <a:avLst/>
              </a:prstGeom>
              <a:blipFill>
                <a:blip r:embed="rId4"/>
                <a:stretch>
                  <a:fillRect t="-3947" r="-399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E56DB363-D9A0-27EA-AE07-F8A688B1699A}"/>
                  </a:ext>
                </a:extLst>
              </p:cNvPr>
              <p:cNvSpPr txBox="1"/>
              <p:nvPr/>
            </p:nvSpPr>
            <p:spPr>
              <a:xfrm>
                <a:off x="838200" y="3398971"/>
                <a:ext cx="2240617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E56DB363-D9A0-27EA-AE07-F8A688B16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98971"/>
                <a:ext cx="2240617" cy="1130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69">
                <a:extLst>
                  <a:ext uri="{FF2B5EF4-FFF2-40B4-BE49-F238E27FC236}">
                    <a16:creationId xmlns:a16="http://schemas.microsoft.com/office/drawing/2014/main" id="{FC156279-D738-7559-69E9-DE2D8D552057}"/>
                  </a:ext>
                </a:extLst>
              </p:cNvPr>
              <p:cNvSpPr txBox="1"/>
              <p:nvPr/>
            </p:nvSpPr>
            <p:spPr>
              <a:xfrm>
                <a:off x="6163111" y="1313215"/>
                <a:ext cx="426783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69">
                <a:extLst>
                  <a:ext uri="{FF2B5EF4-FFF2-40B4-BE49-F238E27FC236}">
                    <a16:creationId xmlns:a16="http://schemas.microsoft.com/office/drawing/2014/main" id="{FC156279-D738-7559-69E9-DE2D8D552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111" y="1313215"/>
                <a:ext cx="426783" cy="491417"/>
              </a:xfrm>
              <a:prstGeom prst="rect">
                <a:avLst/>
              </a:prstGeom>
              <a:blipFill>
                <a:blip r:embed="rId6"/>
                <a:stretch>
                  <a:fillRect l="-12857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69">
                <a:extLst>
                  <a:ext uri="{FF2B5EF4-FFF2-40B4-BE49-F238E27FC236}">
                    <a16:creationId xmlns:a16="http://schemas.microsoft.com/office/drawing/2014/main" id="{96DB6C49-899F-D547-8FD6-7EB1522AE9B7}"/>
                  </a:ext>
                </a:extLst>
              </p:cNvPr>
              <p:cNvSpPr txBox="1"/>
              <p:nvPr/>
            </p:nvSpPr>
            <p:spPr>
              <a:xfrm>
                <a:off x="8444657" y="1317961"/>
                <a:ext cx="602297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69">
                <a:extLst>
                  <a:ext uri="{FF2B5EF4-FFF2-40B4-BE49-F238E27FC236}">
                    <a16:creationId xmlns:a16="http://schemas.microsoft.com/office/drawing/2014/main" id="{96DB6C49-899F-D547-8FD6-7EB1522AE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657" y="1317961"/>
                <a:ext cx="602297" cy="4932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69">
                <a:extLst>
                  <a:ext uri="{FF2B5EF4-FFF2-40B4-BE49-F238E27FC236}">
                    <a16:creationId xmlns:a16="http://schemas.microsoft.com/office/drawing/2014/main" id="{19FE23B3-D89B-7FB6-DDDD-E167F9D72124}"/>
                  </a:ext>
                </a:extLst>
              </p:cNvPr>
              <p:cNvSpPr txBox="1"/>
              <p:nvPr/>
            </p:nvSpPr>
            <p:spPr>
              <a:xfrm>
                <a:off x="9682780" y="1317960"/>
                <a:ext cx="602297" cy="4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69">
                <a:extLst>
                  <a:ext uri="{FF2B5EF4-FFF2-40B4-BE49-F238E27FC236}">
                    <a16:creationId xmlns:a16="http://schemas.microsoft.com/office/drawing/2014/main" id="{19FE23B3-D89B-7FB6-DDDD-E167F9D72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780" y="1317960"/>
                <a:ext cx="602297" cy="4866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82B6AC-0111-D907-A046-8FA74133A3F1}"/>
              </a:ext>
            </a:extLst>
          </p:cNvPr>
          <p:cNvCxnSpPr>
            <a:cxnSpLocks/>
            <a:stCxn id="21" idx="3"/>
            <a:endCxn id="52" idx="1"/>
          </p:cNvCxnSpPr>
          <p:nvPr/>
        </p:nvCxnSpPr>
        <p:spPr>
          <a:xfrm>
            <a:off x="6589894" y="1558924"/>
            <a:ext cx="635020" cy="3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A2C57C-AF8A-20CE-E321-254FFD99822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9046954" y="1561296"/>
            <a:ext cx="635826" cy="3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84A54B-1B53-D754-2FED-5D7E7D121586}"/>
              </a:ext>
            </a:extLst>
          </p:cNvPr>
          <p:cNvCxnSpPr>
            <a:cxnSpLocks/>
            <a:stCxn id="23" idx="3"/>
            <a:endCxn id="30" idx="1"/>
          </p:cNvCxnSpPr>
          <p:nvPr/>
        </p:nvCxnSpPr>
        <p:spPr>
          <a:xfrm>
            <a:off x="10285077" y="1561296"/>
            <a:ext cx="71023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69">
                <a:extLst>
                  <a:ext uri="{FF2B5EF4-FFF2-40B4-BE49-F238E27FC236}">
                    <a16:creationId xmlns:a16="http://schemas.microsoft.com/office/drawing/2014/main" id="{20F27465-EFBA-CE91-F8DA-DA608B46BFF7}"/>
                  </a:ext>
                </a:extLst>
              </p:cNvPr>
              <p:cNvSpPr txBox="1"/>
              <p:nvPr/>
            </p:nvSpPr>
            <p:spPr>
              <a:xfrm>
                <a:off x="10995315" y="1330463"/>
                <a:ext cx="444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69">
                <a:extLst>
                  <a:ext uri="{FF2B5EF4-FFF2-40B4-BE49-F238E27FC236}">
                    <a16:creationId xmlns:a16="http://schemas.microsoft.com/office/drawing/2014/main" id="{20F27465-EFBA-CE91-F8DA-DA608B46B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5315" y="1330463"/>
                <a:ext cx="444953" cy="461665"/>
              </a:xfrm>
              <a:prstGeom prst="rect">
                <a:avLst/>
              </a:prstGeom>
              <a:blipFill>
                <a:blip r:embed="rId9"/>
                <a:stretch>
                  <a:fillRect l="-95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69">
                <a:extLst>
                  <a:ext uri="{FF2B5EF4-FFF2-40B4-BE49-F238E27FC236}">
                    <a16:creationId xmlns:a16="http://schemas.microsoft.com/office/drawing/2014/main" id="{30A0E121-882B-B944-2E43-C17469AA514A}"/>
                  </a:ext>
                </a:extLst>
              </p:cNvPr>
              <p:cNvSpPr txBox="1"/>
              <p:nvPr/>
            </p:nvSpPr>
            <p:spPr>
              <a:xfrm>
                <a:off x="8379549" y="225843"/>
                <a:ext cx="602297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69">
                <a:extLst>
                  <a:ext uri="{FF2B5EF4-FFF2-40B4-BE49-F238E27FC236}">
                    <a16:creationId xmlns:a16="http://schemas.microsoft.com/office/drawing/2014/main" id="{30A0E121-882B-B944-2E43-C17469AA5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549" y="225843"/>
                <a:ext cx="602297" cy="4932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69">
                <a:extLst>
                  <a:ext uri="{FF2B5EF4-FFF2-40B4-BE49-F238E27FC236}">
                    <a16:creationId xmlns:a16="http://schemas.microsoft.com/office/drawing/2014/main" id="{4F847332-5C3F-C0EC-B4FD-35DF91F11321}"/>
                  </a:ext>
                </a:extLst>
              </p:cNvPr>
              <p:cNvSpPr txBox="1"/>
              <p:nvPr/>
            </p:nvSpPr>
            <p:spPr>
              <a:xfrm>
                <a:off x="9617672" y="225842"/>
                <a:ext cx="602297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69">
                <a:extLst>
                  <a:ext uri="{FF2B5EF4-FFF2-40B4-BE49-F238E27FC236}">
                    <a16:creationId xmlns:a16="http://schemas.microsoft.com/office/drawing/2014/main" id="{4F847332-5C3F-C0EC-B4FD-35DF91F11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672" y="225842"/>
                <a:ext cx="602297" cy="493277"/>
              </a:xfrm>
              <a:prstGeom prst="rect">
                <a:avLst/>
              </a:prstGeom>
              <a:blipFill>
                <a:blip r:embed="rId11"/>
                <a:stretch>
                  <a:fillRect l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80DC6F-2088-E618-A0FA-93A0710B1F82}"/>
              </a:ext>
            </a:extLst>
          </p:cNvPr>
          <p:cNvCxnSpPr>
            <a:cxnSpLocks/>
            <a:stCxn id="21" idx="0"/>
            <a:endCxn id="55" idx="1"/>
          </p:cNvCxnSpPr>
          <p:nvPr/>
        </p:nvCxnSpPr>
        <p:spPr>
          <a:xfrm flipV="1">
            <a:off x="6376503" y="470621"/>
            <a:ext cx="783303" cy="8425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52BEA0-A80F-F5CE-A591-F767EAE51D60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8981846" y="472481"/>
            <a:ext cx="63582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285C04B-297C-91EC-CA81-7860EDBCD685}"/>
              </a:ext>
            </a:extLst>
          </p:cNvPr>
          <p:cNvCxnSpPr>
            <a:cxnSpLocks/>
            <a:stCxn id="33" idx="3"/>
            <a:endCxn id="30" idx="0"/>
          </p:cNvCxnSpPr>
          <p:nvPr/>
        </p:nvCxnSpPr>
        <p:spPr>
          <a:xfrm>
            <a:off x="10219969" y="472481"/>
            <a:ext cx="997823" cy="857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69">
                <a:extLst>
                  <a:ext uri="{FF2B5EF4-FFF2-40B4-BE49-F238E27FC236}">
                    <a16:creationId xmlns:a16="http://schemas.microsoft.com/office/drawing/2014/main" id="{416AF07F-8754-CC3C-0409-4A01677CE042}"/>
                  </a:ext>
                </a:extLst>
              </p:cNvPr>
              <p:cNvSpPr txBox="1"/>
              <p:nvPr/>
            </p:nvSpPr>
            <p:spPr>
              <a:xfrm>
                <a:off x="8379549" y="762346"/>
                <a:ext cx="6022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69">
                <a:extLst>
                  <a:ext uri="{FF2B5EF4-FFF2-40B4-BE49-F238E27FC236}">
                    <a16:creationId xmlns:a16="http://schemas.microsoft.com/office/drawing/2014/main" id="{416AF07F-8754-CC3C-0409-4A01677CE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549" y="762346"/>
                <a:ext cx="60229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69">
                <a:extLst>
                  <a:ext uri="{FF2B5EF4-FFF2-40B4-BE49-F238E27FC236}">
                    <a16:creationId xmlns:a16="http://schemas.microsoft.com/office/drawing/2014/main" id="{FD067E7E-29A1-8E13-8D81-B2D338AF0177}"/>
                  </a:ext>
                </a:extLst>
              </p:cNvPr>
              <p:cNvSpPr txBox="1"/>
              <p:nvPr/>
            </p:nvSpPr>
            <p:spPr>
              <a:xfrm>
                <a:off x="9617672" y="762345"/>
                <a:ext cx="6022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69">
                <a:extLst>
                  <a:ext uri="{FF2B5EF4-FFF2-40B4-BE49-F238E27FC236}">
                    <a16:creationId xmlns:a16="http://schemas.microsoft.com/office/drawing/2014/main" id="{FD067E7E-29A1-8E13-8D81-B2D338AF0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672" y="762345"/>
                <a:ext cx="60229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302F806-6741-18D9-A489-49551FDEA536}"/>
              </a:ext>
            </a:extLst>
          </p:cNvPr>
          <p:cNvCxnSpPr>
            <a:cxnSpLocks/>
            <a:stCxn id="21" idx="0"/>
            <a:endCxn id="57" idx="1"/>
          </p:cNvCxnSpPr>
          <p:nvPr/>
        </p:nvCxnSpPr>
        <p:spPr>
          <a:xfrm flipV="1">
            <a:off x="6376503" y="991318"/>
            <a:ext cx="783303" cy="3218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B3BF62D-C997-0DD5-7753-02735980F579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8981846" y="993178"/>
            <a:ext cx="63582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E8E78B-82DE-55F9-1AFE-F4A09F5CA0FA}"/>
              </a:ext>
            </a:extLst>
          </p:cNvPr>
          <p:cNvCxnSpPr>
            <a:cxnSpLocks/>
            <a:stCxn id="38" idx="3"/>
            <a:endCxn id="30" idx="0"/>
          </p:cNvCxnSpPr>
          <p:nvPr/>
        </p:nvCxnSpPr>
        <p:spPr>
          <a:xfrm>
            <a:off x="10219969" y="993178"/>
            <a:ext cx="997823" cy="3372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69">
                <a:extLst>
                  <a:ext uri="{FF2B5EF4-FFF2-40B4-BE49-F238E27FC236}">
                    <a16:creationId xmlns:a16="http://schemas.microsoft.com/office/drawing/2014/main" id="{248D68BA-E195-AB8B-7F67-C84703227260}"/>
                  </a:ext>
                </a:extLst>
              </p:cNvPr>
              <p:cNvSpPr txBox="1"/>
              <p:nvPr/>
            </p:nvSpPr>
            <p:spPr>
              <a:xfrm>
                <a:off x="8444657" y="2293219"/>
                <a:ext cx="602297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69">
                <a:extLst>
                  <a:ext uri="{FF2B5EF4-FFF2-40B4-BE49-F238E27FC236}">
                    <a16:creationId xmlns:a16="http://schemas.microsoft.com/office/drawing/2014/main" id="{248D68BA-E195-AB8B-7F67-C84703227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657" y="2293219"/>
                <a:ext cx="602297" cy="493277"/>
              </a:xfrm>
              <a:prstGeom prst="rect">
                <a:avLst/>
              </a:prstGeom>
              <a:blipFill>
                <a:blip r:embed="rId14"/>
                <a:stretch>
                  <a:fillRect l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69">
                <a:extLst>
                  <a:ext uri="{FF2B5EF4-FFF2-40B4-BE49-F238E27FC236}">
                    <a16:creationId xmlns:a16="http://schemas.microsoft.com/office/drawing/2014/main" id="{D2F1872F-573F-7290-B820-B2E211D727A0}"/>
                  </a:ext>
                </a:extLst>
              </p:cNvPr>
              <p:cNvSpPr txBox="1"/>
              <p:nvPr/>
            </p:nvSpPr>
            <p:spPr>
              <a:xfrm>
                <a:off x="9682780" y="2293218"/>
                <a:ext cx="602297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69">
                <a:extLst>
                  <a:ext uri="{FF2B5EF4-FFF2-40B4-BE49-F238E27FC236}">
                    <a16:creationId xmlns:a16="http://schemas.microsoft.com/office/drawing/2014/main" id="{D2F1872F-573F-7290-B820-B2E211D72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780" y="2293218"/>
                <a:ext cx="602297" cy="493277"/>
              </a:xfrm>
              <a:prstGeom prst="rect">
                <a:avLst/>
              </a:prstGeom>
              <a:blipFill>
                <a:blip r:embed="rId15"/>
                <a:stretch>
                  <a:fillRect l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B582AF9-B8CB-615C-1649-C57638E84F85}"/>
              </a:ext>
            </a:extLst>
          </p:cNvPr>
          <p:cNvCxnSpPr>
            <a:cxnSpLocks/>
            <a:stCxn id="21" idx="2"/>
            <a:endCxn id="59" idx="1"/>
          </p:cNvCxnSpPr>
          <p:nvPr/>
        </p:nvCxnSpPr>
        <p:spPr>
          <a:xfrm>
            <a:off x="6376503" y="1804632"/>
            <a:ext cx="848411" cy="733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29A318-1611-4D9A-BCC3-9567D6AF96D6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9046954" y="2539857"/>
            <a:ext cx="63582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605ED83-9824-570B-292D-9ED2C2C8B7A3}"/>
              </a:ext>
            </a:extLst>
          </p:cNvPr>
          <p:cNvCxnSpPr>
            <a:cxnSpLocks/>
            <a:stCxn id="43" idx="3"/>
            <a:endCxn id="30" idx="2"/>
          </p:cNvCxnSpPr>
          <p:nvPr/>
        </p:nvCxnSpPr>
        <p:spPr>
          <a:xfrm flipV="1">
            <a:off x="10285077" y="1792128"/>
            <a:ext cx="932715" cy="747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69">
                <a:extLst>
                  <a:ext uri="{FF2B5EF4-FFF2-40B4-BE49-F238E27FC236}">
                    <a16:creationId xmlns:a16="http://schemas.microsoft.com/office/drawing/2014/main" id="{7715259B-4556-491C-17C3-240A332D850B}"/>
                  </a:ext>
                </a:extLst>
              </p:cNvPr>
              <p:cNvSpPr txBox="1"/>
              <p:nvPr/>
            </p:nvSpPr>
            <p:spPr>
              <a:xfrm>
                <a:off x="8428699" y="1798081"/>
                <a:ext cx="6022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69">
                <a:extLst>
                  <a:ext uri="{FF2B5EF4-FFF2-40B4-BE49-F238E27FC236}">
                    <a16:creationId xmlns:a16="http://schemas.microsoft.com/office/drawing/2014/main" id="{7715259B-4556-491C-17C3-240A332D8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699" y="1798081"/>
                <a:ext cx="602297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69">
                <a:extLst>
                  <a:ext uri="{FF2B5EF4-FFF2-40B4-BE49-F238E27FC236}">
                    <a16:creationId xmlns:a16="http://schemas.microsoft.com/office/drawing/2014/main" id="{DC9C112C-1805-272D-5443-6B0A82C834F6}"/>
                  </a:ext>
                </a:extLst>
              </p:cNvPr>
              <p:cNvSpPr txBox="1"/>
              <p:nvPr/>
            </p:nvSpPr>
            <p:spPr>
              <a:xfrm>
                <a:off x="9666822" y="1798080"/>
                <a:ext cx="6022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69">
                <a:extLst>
                  <a:ext uri="{FF2B5EF4-FFF2-40B4-BE49-F238E27FC236}">
                    <a16:creationId xmlns:a16="http://schemas.microsoft.com/office/drawing/2014/main" id="{DC9C112C-1805-272D-5443-6B0A82C83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822" y="1798080"/>
                <a:ext cx="602297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BC754C3-6556-2AF2-C5C8-06D3121D9820}"/>
              </a:ext>
            </a:extLst>
          </p:cNvPr>
          <p:cNvCxnSpPr>
            <a:cxnSpLocks/>
            <a:stCxn id="21" idx="2"/>
            <a:endCxn id="61" idx="1"/>
          </p:cNvCxnSpPr>
          <p:nvPr/>
        </p:nvCxnSpPr>
        <p:spPr>
          <a:xfrm>
            <a:off x="6376503" y="1804632"/>
            <a:ext cx="832453" cy="222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1F1FB3-2BEE-B28D-797A-3CA36ADC66BD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 flipV="1">
            <a:off x="9030996" y="2028913"/>
            <a:ext cx="63582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6F70359-A0AE-1BCF-F94E-EE899E615094}"/>
              </a:ext>
            </a:extLst>
          </p:cNvPr>
          <p:cNvCxnSpPr>
            <a:cxnSpLocks/>
            <a:stCxn id="48" idx="3"/>
            <a:endCxn id="30" idx="2"/>
          </p:cNvCxnSpPr>
          <p:nvPr/>
        </p:nvCxnSpPr>
        <p:spPr>
          <a:xfrm flipV="1">
            <a:off x="10269119" y="1792128"/>
            <a:ext cx="948673" cy="2367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69">
                <a:extLst>
                  <a:ext uri="{FF2B5EF4-FFF2-40B4-BE49-F238E27FC236}">
                    <a16:creationId xmlns:a16="http://schemas.microsoft.com/office/drawing/2014/main" id="{E1EBCF0C-AE26-6FC5-020F-AD40F0D2C107}"/>
                  </a:ext>
                </a:extLst>
              </p:cNvPr>
              <p:cNvSpPr txBox="1"/>
              <p:nvPr/>
            </p:nvSpPr>
            <p:spPr>
              <a:xfrm>
                <a:off x="7224914" y="1316100"/>
                <a:ext cx="602297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69">
                <a:extLst>
                  <a:ext uri="{FF2B5EF4-FFF2-40B4-BE49-F238E27FC236}">
                    <a16:creationId xmlns:a16="http://schemas.microsoft.com/office/drawing/2014/main" id="{E1EBCF0C-AE26-6FC5-020F-AD40F0D2C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14" y="1316100"/>
                <a:ext cx="602297" cy="4932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8028613-20E7-5C8F-5D99-32A2F3DED1C9}"/>
              </a:ext>
            </a:extLst>
          </p:cNvPr>
          <p:cNvCxnSpPr>
            <a:cxnSpLocks/>
            <a:stCxn id="52" idx="3"/>
            <a:endCxn id="22" idx="1"/>
          </p:cNvCxnSpPr>
          <p:nvPr/>
        </p:nvCxnSpPr>
        <p:spPr>
          <a:xfrm>
            <a:off x="7827211" y="1562739"/>
            <a:ext cx="617446" cy="18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69">
                <a:extLst>
                  <a:ext uri="{FF2B5EF4-FFF2-40B4-BE49-F238E27FC236}">
                    <a16:creationId xmlns:a16="http://schemas.microsoft.com/office/drawing/2014/main" id="{9E1CEA6F-E47F-6751-2E6E-81C08FE5AF10}"/>
                  </a:ext>
                </a:extLst>
              </p:cNvPr>
              <p:cNvSpPr txBox="1"/>
              <p:nvPr/>
            </p:nvSpPr>
            <p:spPr>
              <a:xfrm>
                <a:off x="7159806" y="223982"/>
                <a:ext cx="602297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69">
                <a:extLst>
                  <a:ext uri="{FF2B5EF4-FFF2-40B4-BE49-F238E27FC236}">
                    <a16:creationId xmlns:a16="http://schemas.microsoft.com/office/drawing/2014/main" id="{9E1CEA6F-E47F-6751-2E6E-81C08FE5A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806" y="223982"/>
                <a:ext cx="602297" cy="4932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04077BA-ED04-0251-138F-DDE867B718C5}"/>
              </a:ext>
            </a:extLst>
          </p:cNvPr>
          <p:cNvCxnSpPr>
            <a:cxnSpLocks/>
            <a:stCxn id="55" idx="3"/>
            <a:endCxn id="31" idx="1"/>
          </p:cNvCxnSpPr>
          <p:nvPr/>
        </p:nvCxnSpPr>
        <p:spPr>
          <a:xfrm>
            <a:off x="7762103" y="470621"/>
            <a:ext cx="617446" cy="18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69">
                <a:extLst>
                  <a:ext uri="{FF2B5EF4-FFF2-40B4-BE49-F238E27FC236}">
                    <a16:creationId xmlns:a16="http://schemas.microsoft.com/office/drawing/2014/main" id="{9D13C365-F389-C2AF-01D9-6518C2C9628A}"/>
                  </a:ext>
                </a:extLst>
              </p:cNvPr>
              <p:cNvSpPr txBox="1"/>
              <p:nvPr/>
            </p:nvSpPr>
            <p:spPr>
              <a:xfrm>
                <a:off x="7159806" y="760485"/>
                <a:ext cx="6022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69">
                <a:extLst>
                  <a:ext uri="{FF2B5EF4-FFF2-40B4-BE49-F238E27FC236}">
                    <a16:creationId xmlns:a16="http://schemas.microsoft.com/office/drawing/2014/main" id="{9D13C365-F389-C2AF-01D9-6518C2C96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806" y="760485"/>
                <a:ext cx="602297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F225BEE-89EE-8658-73A3-D50B5BCD2064}"/>
              </a:ext>
            </a:extLst>
          </p:cNvPr>
          <p:cNvCxnSpPr>
            <a:cxnSpLocks/>
            <a:stCxn id="57" idx="3"/>
            <a:endCxn id="37" idx="1"/>
          </p:cNvCxnSpPr>
          <p:nvPr/>
        </p:nvCxnSpPr>
        <p:spPr>
          <a:xfrm>
            <a:off x="7762103" y="991318"/>
            <a:ext cx="617446" cy="18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69">
                <a:extLst>
                  <a:ext uri="{FF2B5EF4-FFF2-40B4-BE49-F238E27FC236}">
                    <a16:creationId xmlns:a16="http://schemas.microsoft.com/office/drawing/2014/main" id="{2B0833C7-4590-D090-2C5D-D98558A6E626}"/>
                  </a:ext>
                </a:extLst>
              </p:cNvPr>
              <p:cNvSpPr txBox="1"/>
              <p:nvPr/>
            </p:nvSpPr>
            <p:spPr>
              <a:xfrm>
                <a:off x="7224914" y="2291358"/>
                <a:ext cx="602297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69">
                <a:extLst>
                  <a:ext uri="{FF2B5EF4-FFF2-40B4-BE49-F238E27FC236}">
                    <a16:creationId xmlns:a16="http://schemas.microsoft.com/office/drawing/2014/main" id="{2B0833C7-4590-D090-2C5D-D98558A6E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14" y="2291358"/>
                <a:ext cx="602297" cy="4932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2E6ECE3-8FCB-50A0-881F-D6A112677AF6}"/>
              </a:ext>
            </a:extLst>
          </p:cNvPr>
          <p:cNvCxnSpPr>
            <a:cxnSpLocks/>
            <a:stCxn id="59" idx="3"/>
            <a:endCxn id="42" idx="1"/>
          </p:cNvCxnSpPr>
          <p:nvPr/>
        </p:nvCxnSpPr>
        <p:spPr>
          <a:xfrm>
            <a:off x="7827211" y="2537997"/>
            <a:ext cx="617446" cy="18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9">
                <a:extLst>
                  <a:ext uri="{FF2B5EF4-FFF2-40B4-BE49-F238E27FC236}">
                    <a16:creationId xmlns:a16="http://schemas.microsoft.com/office/drawing/2014/main" id="{C7EAC2F9-C7BA-E9C5-5863-A4D1E9DFC51F}"/>
                  </a:ext>
                </a:extLst>
              </p:cNvPr>
              <p:cNvSpPr txBox="1"/>
              <p:nvPr/>
            </p:nvSpPr>
            <p:spPr>
              <a:xfrm>
                <a:off x="7208956" y="1796220"/>
                <a:ext cx="6022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9">
                <a:extLst>
                  <a:ext uri="{FF2B5EF4-FFF2-40B4-BE49-F238E27FC236}">
                    <a16:creationId xmlns:a16="http://schemas.microsoft.com/office/drawing/2014/main" id="{C7EAC2F9-C7BA-E9C5-5863-A4D1E9DFC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956" y="1796220"/>
                <a:ext cx="602297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3147C19-92BF-A2E0-4D6F-6937E6D29728}"/>
              </a:ext>
            </a:extLst>
          </p:cNvPr>
          <p:cNvCxnSpPr>
            <a:cxnSpLocks/>
            <a:stCxn id="61" idx="3"/>
            <a:endCxn id="47" idx="1"/>
          </p:cNvCxnSpPr>
          <p:nvPr/>
        </p:nvCxnSpPr>
        <p:spPr>
          <a:xfrm>
            <a:off x="7811253" y="2027053"/>
            <a:ext cx="617446" cy="18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69">
                <a:extLst>
                  <a:ext uri="{FF2B5EF4-FFF2-40B4-BE49-F238E27FC236}">
                    <a16:creationId xmlns:a16="http://schemas.microsoft.com/office/drawing/2014/main" id="{F4C4C15C-F0B6-8F58-6516-90D45D08AB7B}"/>
                  </a:ext>
                </a:extLst>
              </p:cNvPr>
              <p:cNvSpPr txBox="1"/>
              <p:nvPr/>
            </p:nvSpPr>
            <p:spPr>
              <a:xfrm>
                <a:off x="792050" y="4611961"/>
                <a:ext cx="4482653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𝒥</m:t>
                              </m:r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69">
                <a:extLst>
                  <a:ext uri="{FF2B5EF4-FFF2-40B4-BE49-F238E27FC236}">
                    <a16:creationId xmlns:a16="http://schemas.microsoft.com/office/drawing/2014/main" id="{F4C4C15C-F0B6-8F58-6516-90D45D08A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50" y="4611961"/>
                <a:ext cx="4482653" cy="113082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5615D489-3A43-E1D5-D04A-0959532D3D46}"/>
                  </a:ext>
                </a:extLst>
              </p:cNvPr>
              <p:cNvSpPr txBox="1"/>
              <p:nvPr/>
            </p:nvSpPr>
            <p:spPr>
              <a:xfrm>
                <a:off x="4583016" y="4619864"/>
                <a:ext cx="6973413" cy="2169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m:rPr>
                          <m:brk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5615D489-3A43-E1D5-D04A-0959532D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016" y="4619864"/>
                <a:ext cx="6973413" cy="216931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E7108F62-FD75-07FF-F34F-CEEBDA31B7C6}"/>
                  </a:ext>
                </a:extLst>
              </p:cNvPr>
              <p:cNvSpPr txBox="1"/>
              <p:nvPr/>
            </p:nvSpPr>
            <p:spPr>
              <a:xfrm rot="20192052">
                <a:off x="10035290" y="5632221"/>
                <a:ext cx="1817121" cy="63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TW" sz="2400" dirty="0">
                    <a:solidFill>
                      <a:srgbClr val="FF0000"/>
                    </a:solidFill>
                  </a:rPr>
                  <a:t>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TW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altLang="zh-TW" sz="2400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E7108F62-FD75-07FF-F34F-CEEBDA31B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2052">
                <a:off x="10035290" y="5632221"/>
                <a:ext cx="1817121" cy="635367"/>
              </a:xfrm>
              <a:prstGeom prst="rect">
                <a:avLst/>
              </a:prstGeom>
              <a:blipFill>
                <a:blip r:embed="rId25"/>
                <a:stretch>
                  <a:fillRect l="-3165" b="-6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93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7" grpId="0"/>
      <p:bldP spid="38" grpId="0"/>
      <p:bldP spid="42" grpId="0"/>
      <p:bldP spid="43" grpId="0"/>
      <p:bldP spid="47" grpId="0"/>
      <p:bldP spid="48" grpId="0"/>
      <p:bldP spid="55" grpId="0"/>
      <p:bldP spid="57" grpId="0"/>
      <p:bldP spid="59" grpId="0"/>
      <p:bldP spid="6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0FF5A-421C-99BC-7BB5-24C71C4E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71A5236C-754B-DBA1-8255-2B66995E029E}"/>
                  </a:ext>
                </a:extLst>
              </p:cNvPr>
              <p:cNvSpPr txBox="1"/>
              <p:nvPr/>
            </p:nvSpPr>
            <p:spPr>
              <a:xfrm>
                <a:off x="205013" y="1951342"/>
                <a:ext cx="20115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71A5236C-754B-DBA1-8255-2B66995E0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13" y="1951342"/>
                <a:ext cx="201153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69">
            <a:extLst>
              <a:ext uri="{FF2B5EF4-FFF2-40B4-BE49-F238E27FC236}">
                <a16:creationId xmlns:a16="http://schemas.microsoft.com/office/drawing/2014/main" id="{BB51C213-E817-391C-19FB-713FBD7B12B6}"/>
              </a:ext>
            </a:extLst>
          </p:cNvPr>
          <p:cNvSpPr txBox="1"/>
          <p:nvPr/>
        </p:nvSpPr>
        <p:spPr>
          <a:xfrm>
            <a:off x="4323330" y="1265854"/>
            <a:ext cx="4674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 and Loss/Cost functions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BFA8C823-3A01-163A-257A-77F71435F519}"/>
                  </a:ext>
                </a:extLst>
              </p:cNvPr>
              <p:cNvSpPr txBox="1"/>
              <p:nvPr/>
            </p:nvSpPr>
            <p:spPr>
              <a:xfrm>
                <a:off x="2216545" y="1756155"/>
                <a:ext cx="2892218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BFA8C823-3A01-163A-257A-77F71435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545" y="1756155"/>
                <a:ext cx="2892218" cy="792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888EFBDC-9D0F-FEF3-9906-2E457D3EDD4D}"/>
                  </a:ext>
                </a:extLst>
              </p:cNvPr>
              <p:cNvSpPr txBox="1"/>
              <p:nvPr/>
            </p:nvSpPr>
            <p:spPr>
              <a:xfrm>
                <a:off x="5069645" y="1967569"/>
                <a:ext cx="48560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888EFBDC-9D0F-FEF3-9906-2E457D3ED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645" y="1967569"/>
                <a:ext cx="4856075" cy="461665"/>
              </a:xfrm>
              <a:prstGeom prst="rect">
                <a:avLst/>
              </a:prstGeom>
              <a:blipFill>
                <a:blip r:embed="rId4"/>
                <a:stretch>
                  <a:fillRect t="-4000" r="-2638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69">
            <a:extLst>
              <a:ext uri="{FF2B5EF4-FFF2-40B4-BE49-F238E27FC236}">
                <a16:creationId xmlns:a16="http://schemas.microsoft.com/office/drawing/2014/main" id="{16B06CAB-3398-D1B2-22AA-6F0F6ED8ED81}"/>
              </a:ext>
            </a:extLst>
          </p:cNvPr>
          <p:cNvSpPr txBox="1"/>
          <p:nvPr/>
        </p:nvSpPr>
        <p:spPr>
          <a:xfrm>
            <a:off x="4694310" y="2643160"/>
            <a:ext cx="2803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Calculate Gradient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字方塊 69">
            <a:extLst>
              <a:ext uri="{FF2B5EF4-FFF2-40B4-BE49-F238E27FC236}">
                <a16:creationId xmlns:a16="http://schemas.microsoft.com/office/drawing/2014/main" id="{86358A40-C99C-A5DD-4E42-F4D8A1039FE9}"/>
              </a:ext>
            </a:extLst>
          </p:cNvPr>
          <p:cNvSpPr txBox="1"/>
          <p:nvPr/>
        </p:nvSpPr>
        <p:spPr>
          <a:xfrm>
            <a:off x="5406442" y="5365502"/>
            <a:ext cx="137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Update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77DEF4FE-2B19-8886-23C9-AC0ECED48151}"/>
                  </a:ext>
                </a:extLst>
              </p:cNvPr>
              <p:cNvSpPr txBox="1"/>
              <p:nvPr/>
            </p:nvSpPr>
            <p:spPr>
              <a:xfrm>
                <a:off x="358134" y="5685371"/>
                <a:ext cx="6427433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77DEF4FE-2B19-8886-23C9-AC0ECED48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34" y="5685371"/>
                <a:ext cx="6427433" cy="1172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69">
                <a:extLst>
                  <a:ext uri="{FF2B5EF4-FFF2-40B4-BE49-F238E27FC236}">
                    <a16:creationId xmlns:a16="http://schemas.microsoft.com/office/drawing/2014/main" id="{DCC799E0-0979-A6BF-6B1D-6CB860E6D4B6}"/>
                  </a:ext>
                </a:extLst>
              </p:cNvPr>
              <p:cNvSpPr txBox="1"/>
              <p:nvPr/>
            </p:nvSpPr>
            <p:spPr>
              <a:xfrm>
                <a:off x="6733351" y="5683853"/>
                <a:ext cx="5458658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69">
                <a:extLst>
                  <a:ext uri="{FF2B5EF4-FFF2-40B4-BE49-F238E27FC236}">
                    <a16:creationId xmlns:a16="http://schemas.microsoft.com/office/drawing/2014/main" id="{DCC799E0-0979-A6BF-6B1D-6CB860E6D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51" y="5683853"/>
                <a:ext cx="5458658" cy="11726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D2514734-0D60-8D0E-FD71-493DFDC33B9E}"/>
                  </a:ext>
                </a:extLst>
              </p:cNvPr>
              <p:cNvSpPr txBox="1"/>
              <p:nvPr/>
            </p:nvSpPr>
            <p:spPr>
              <a:xfrm>
                <a:off x="3387610" y="3149338"/>
                <a:ext cx="6075070" cy="2222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nary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D2514734-0D60-8D0E-FD71-493DFDC33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10" y="3149338"/>
                <a:ext cx="6075070" cy="22223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69">
                <a:extLst>
                  <a:ext uri="{FF2B5EF4-FFF2-40B4-BE49-F238E27FC236}">
                    <a16:creationId xmlns:a16="http://schemas.microsoft.com/office/drawing/2014/main" id="{95472E06-FE34-B2C3-FFDF-76AEA10952D4}"/>
                  </a:ext>
                </a:extLst>
              </p:cNvPr>
              <p:cNvSpPr txBox="1"/>
              <p:nvPr/>
            </p:nvSpPr>
            <p:spPr>
              <a:xfrm>
                <a:off x="9925720" y="1616763"/>
                <a:ext cx="2240617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69">
                <a:extLst>
                  <a:ext uri="{FF2B5EF4-FFF2-40B4-BE49-F238E27FC236}">
                    <a16:creationId xmlns:a16="http://schemas.microsoft.com/office/drawing/2014/main" id="{95472E06-FE34-B2C3-FFDF-76AEA1095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720" y="1616763"/>
                <a:ext cx="2240617" cy="11308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81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23ACD9-E4F6-43B8-B9E4-EB55A8B6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A5311C-DEF2-4F89-8407-8CF48BD7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81449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Thank you</a:t>
            </a:r>
            <a:r>
              <a:rPr lang="zh-CN" altLang="en-US" dirty="0"/>
              <a:t>！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51F8D-F781-4BC7-831F-81C066C5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100" y="531735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2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9B3A1-3C8A-146F-03B9-FD22C6574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E5836-7CF9-726A-BE8B-8CB5E6F9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Binary classification</a:t>
            </a:r>
            <a:r>
              <a:rPr lang="en-US" dirty="0"/>
              <a:t>: predicting a binary-valued target</a:t>
            </a:r>
          </a:p>
          <a:p>
            <a:r>
              <a:rPr lang="en-US" dirty="0">
                <a:solidFill>
                  <a:srgbClr val="0070C0"/>
                </a:solidFill>
              </a:rPr>
              <a:t>Multiclass classification</a:t>
            </a:r>
            <a:r>
              <a:rPr lang="en-US" dirty="0"/>
              <a:t>: predicting a discrete(&gt; 2)-valued target</a:t>
            </a:r>
          </a:p>
          <a:p>
            <a:endParaRPr lang="en-US" dirty="0"/>
          </a:p>
          <a:p>
            <a:r>
              <a:rPr lang="en-US" dirty="0"/>
              <a:t>Examples of binary classification</a:t>
            </a:r>
          </a:p>
          <a:p>
            <a:pPr lvl="1"/>
            <a:r>
              <a:rPr lang="en-US" dirty="0"/>
              <a:t>Predict whether a patient has a disease, given the presence or absence of various symptoms</a:t>
            </a:r>
          </a:p>
          <a:p>
            <a:pPr lvl="1"/>
            <a:r>
              <a:rPr lang="en-US" dirty="0"/>
              <a:t>Classify e-mails as spam or non-spam</a:t>
            </a:r>
          </a:p>
          <a:p>
            <a:pPr lvl="1"/>
            <a:r>
              <a:rPr lang="en-US" dirty="0"/>
              <a:t>Predict whether a financial transaction is fraudulent</a:t>
            </a:r>
          </a:p>
        </p:txBody>
      </p:sp>
    </p:spTree>
    <p:extLst>
      <p:ext uri="{BB962C8B-B14F-4D97-AF65-F5344CB8AC3E}">
        <p14:creationId xmlns:p14="http://schemas.microsoft.com/office/powerpoint/2010/main" val="3272439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4703E-0D0D-AEBC-CAD9-779F0C1C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</a:t>
            </a:r>
            <a:r>
              <a:rPr lang="en-US"/>
              <a:t>Linear Classi</a:t>
            </a:r>
            <a:r>
              <a:rPr lang="en-US" altLang="zh-CN"/>
              <a:t>fi</a:t>
            </a:r>
            <a:r>
              <a:rPr lang="en-US"/>
              <a:t>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29E2BF-2EF6-5BEA-B962-54CCB29A41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Classification</a:t>
                </a:r>
                <a:r>
                  <a:rPr lang="en-US" dirty="0"/>
                  <a:t>: given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-dimensional input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dirty="0"/>
                  <a:t> predict a discrete-valued target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Binary</a:t>
                </a:r>
                <a:r>
                  <a:rPr lang="en-US" dirty="0"/>
                  <a:t>: predict a binary target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Samples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are called </a:t>
                </a:r>
                <a:r>
                  <a:rPr lang="en-US" dirty="0">
                    <a:solidFill>
                      <a:srgbClr val="0070C0"/>
                    </a:solidFill>
                  </a:rPr>
                  <a:t>positive</a:t>
                </a:r>
                <a:r>
                  <a:rPr lang="en-US" dirty="0"/>
                  <a:t> samples, and samples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are called </a:t>
                </a:r>
                <a:r>
                  <a:rPr lang="en-US" dirty="0">
                    <a:solidFill>
                      <a:srgbClr val="0070C0"/>
                    </a:solidFill>
                  </a:rPr>
                  <a:t>negative</a:t>
                </a:r>
                <a:r>
                  <a:rPr lang="en-US" dirty="0"/>
                  <a:t> samples.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Linear</a:t>
                </a:r>
                <a:r>
                  <a:rPr lang="en-US" dirty="0"/>
                  <a:t>: model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a linear function of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29E2BF-2EF6-5BEA-B962-54CCB29A41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923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491F7-3BE5-CC4E-E48A-CC4D1C36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</a:t>
            </a:r>
            <a:r>
              <a:rPr lang="en-US" altLang="zh-CN" dirty="0"/>
              <a:t>C</a:t>
            </a:r>
            <a:r>
              <a:rPr lang="en-US" dirty="0"/>
              <a:t>lassification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CC3136D4-8055-D6A2-1CD5-721FE0FDF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0172716"/>
                  </p:ext>
                </p:extLst>
              </p:nvPr>
            </p:nvGraphicFramePr>
            <p:xfrm>
              <a:off x="838197" y="2259011"/>
              <a:ext cx="2544195" cy="265986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848065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848065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  <a:gridCol w="848065">
                      <a:extLst>
                        <a:ext uri="{9D8B030D-6E8A-4147-A177-3AD203B41FA5}">
                          <a16:colId xmlns:a16="http://schemas.microsoft.com/office/drawing/2014/main" val="180455416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altLang="zh-CN" b="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r>
                            <a:rPr lang="en-US" altLang="zh-CN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.51</a:t>
                          </a:r>
                          <a:endParaRPr lang="en-US" sz="1800" b="0" i="0" u="none" strike="noStrike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0.89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3901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800" b="0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7216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3.78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745148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3.52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669485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12240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CC3136D4-8055-D6A2-1CD5-721FE0FDF4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0172716"/>
                  </p:ext>
                </p:extLst>
              </p:nvPr>
            </p:nvGraphicFramePr>
            <p:xfrm>
              <a:off x="838197" y="2259011"/>
              <a:ext cx="2544195" cy="265986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848065">
                      <a:extLst>
                        <a:ext uri="{9D8B030D-6E8A-4147-A177-3AD203B41FA5}">
                          <a16:colId xmlns:a16="http://schemas.microsoft.com/office/drawing/2014/main" val="2814972220"/>
                        </a:ext>
                      </a:extLst>
                    </a:gridCol>
                    <a:gridCol w="848065">
                      <a:extLst>
                        <a:ext uri="{9D8B030D-6E8A-4147-A177-3AD203B41FA5}">
                          <a16:colId xmlns:a16="http://schemas.microsoft.com/office/drawing/2014/main" val="3948399586"/>
                        </a:ext>
                      </a:extLst>
                    </a:gridCol>
                    <a:gridCol w="848065">
                      <a:extLst>
                        <a:ext uri="{9D8B030D-6E8A-4147-A177-3AD203B41FA5}">
                          <a16:colId xmlns:a16="http://schemas.microsoft.com/office/drawing/2014/main" val="180455416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19" t="-1667" r="-202158" b="-6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667" r="-100714" b="-6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439" t="-1667" r="-1439" b="-6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007935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  <a:r>
                            <a:rPr lang="en-US" altLang="zh-CN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.51</a:t>
                          </a:r>
                          <a:endParaRPr lang="en-US" sz="1800" b="0" i="0" u="none" strike="noStrike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027371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0.53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0.89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099567"/>
                      </a:ext>
                    </a:extLst>
                  </a:tr>
                  <a:tr h="28384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03470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800" b="0" i="0" u="none" strike="noStrike" kern="1200" dirty="0">
                              <a:solidFill>
                                <a:srgbClr val="0070C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4623439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3.15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721630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3.78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0.66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7451482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3.52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6694856"/>
                      </a:ext>
                    </a:extLst>
                  </a:tr>
                  <a:tr h="2871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0.34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12240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字方塊 69">
            <a:extLst>
              <a:ext uri="{FF2B5EF4-FFF2-40B4-BE49-F238E27FC236}">
                <a16:creationId xmlns:a16="http://schemas.microsoft.com/office/drawing/2014/main" id="{871521C4-DFAD-DEFC-F83C-F3BA698AE567}"/>
              </a:ext>
            </a:extLst>
          </p:cNvPr>
          <p:cNvSpPr txBox="1"/>
          <p:nvPr/>
        </p:nvSpPr>
        <p:spPr>
          <a:xfrm>
            <a:off x="1544096" y="1690688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Dataset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DD9EB70-D799-9839-FBFC-8A45037EDC4B}"/>
                  </a:ext>
                </a:extLst>
              </p:cNvPr>
              <p:cNvSpPr txBox="1"/>
              <p:nvPr/>
            </p:nvSpPr>
            <p:spPr>
              <a:xfrm>
                <a:off x="7266706" y="1759372"/>
                <a:ext cx="3849368" cy="18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Feature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altLang="zh-TW" sz="2400" b="0" dirty="0">
                  <a:solidFill>
                    <a:schemeClr val="tx1"/>
                  </a:solidFill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this case,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=2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Target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TW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Sample</a:t>
                </a: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zh-TW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DD9EB70-D799-9839-FBFC-8A45037ED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706" y="1759372"/>
                <a:ext cx="3849368" cy="1804212"/>
              </a:xfrm>
              <a:prstGeom prst="rect">
                <a:avLst/>
              </a:prstGeom>
              <a:blipFill>
                <a:blip r:embed="rId3"/>
                <a:stretch>
                  <a:fillRect l="-2057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7BC39FD-8872-0584-25EE-197E4A3D5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5849323"/>
              </p:ext>
            </p:extLst>
          </p:nvPr>
        </p:nvGraphicFramePr>
        <p:xfrm>
          <a:off x="5880500" y="352501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文字方塊 69">
            <a:extLst>
              <a:ext uri="{FF2B5EF4-FFF2-40B4-BE49-F238E27FC236}">
                <a16:creationId xmlns:a16="http://schemas.microsoft.com/office/drawing/2014/main" id="{80B37533-AF0C-8D36-2BD1-A42652C9FF02}"/>
              </a:ext>
            </a:extLst>
          </p:cNvPr>
          <p:cNvSpPr txBox="1"/>
          <p:nvPr/>
        </p:nvSpPr>
        <p:spPr>
          <a:xfrm>
            <a:off x="583967" y="5202296"/>
            <a:ext cx="5296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FF0000"/>
                </a:solidFill>
              </a:rPr>
              <a:t>What is the biggest difference between regression and classification?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24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A8A2705-5D4B-64B6-77B6-749B532BA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26" y="645"/>
            <a:ext cx="3524373" cy="3524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095B7-A082-4583-348F-71AC9798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</a:t>
            </a:r>
            <a:r>
              <a:rPr lang="en-US" altLang="zh-CN" dirty="0"/>
              <a:t>C</a:t>
            </a:r>
            <a:r>
              <a:rPr lang="en-US" dirty="0"/>
              <a:t>lassification Problem</a:t>
            </a:r>
          </a:p>
        </p:txBody>
      </p:sp>
      <p:sp>
        <p:nvSpPr>
          <p:cNvPr id="7" name="文字方塊 69">
            <a:extLst>
              <a:ext uri="{FF2B5EF4-FFF2-40B4-BE49-F238E27FC236}">
                <a16:creationId xmlns:a16="http://schemas.microsoft.com/office/drawing/2014/main" id="{27DE1714-DADC-9A51-FBBF-F62C449F2125}"/>
              </a:ext>
            </a:extLst>
          </p:cNvPr>
          <p:cNvSpPr txBox="1"/>
          <p:nvPr/>
        </p:nvSpPr>
        <p:spPr>
          <a:xfrm>
            <a:off x="1959471" y="1824980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1FC91F51-EEFE-B98F-29AE-6B2DDF9B2731}"/>
                  </a:ext>
                </a:extLst>
              </p:cNvPr>
              <p:cNvSpPr txBox="1"/>
              <p:nvPr/>
            </p:nvSpPr>
            <p:spPr>
              <a:xfrm>
                <a:off x="1334071" y="2621732"/>
                <a:ext cx="2383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1FC91F51-EEFE-B98F-29AE-6B2DDF9B2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071" y="2621732"/>
                <a:ext cx="238320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B835405C-C4F9-0888-D2D9-7BAA45E8C32F}"/>
                  </a:ext>
                </a:extLst>
              </p:cNvPr>
              <p:cNvSpPr txBox="1"/>
              <p:nvPr/>
            </p:nvSpPr>
            <p:spPr>
              <a:xfrm>
                <a:off x="1334071" y="4014441"/>
                <a:ext cx="389081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altLang="zh-TW" sz="2400" dirty="0">
                  <a:solidFill>
                    <a:srgbClr val="0070C0"/>
                  </a:solidFill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zh-TW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the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weights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this case,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=2</a:t>
                </a:r>
                <a:endParaRPr lang="en-US" altLang="zh-TW" sz="24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together are the </a:t>
                </a:r>
                <a:r>
                  <a:rPr lang="en-US" altLang="zh-TW" sz="24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parameters</a:t>
                </a:r>
                <a:r>
                  <a:rPr lang="en-US" altLang="zh-TW" sz="2400" b="0" dirty="0">
                    <a:ea typeface="Cambria Math" panose="02040503050406030204" pitchFamily="18" charset="0"/>
                  </a:rPr>
                  <a:t> to be learned</a:t>
                </a:r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B835405C-C4F9-0888-D2D9-7BAA45E8C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071" y="4014441"/>
                <a:ext cx="3890818" cy="1938992"/>
              </a:xfrm>
              <a:prstGeom prst="rect">
                <a:avLst/>
              </a:prstGeom>
              <a:blipFill>
                <a:blip r:embed="rId4"/>
                <a:stretch>
                  <a:fillRect l="-2194" t="-1572" r="-2351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D4E8C7-6687-3A22-6C6F-EEEF8ECF9CF1}"/>
              </a:ext>
            </a:extLst>
          </p:cNvPr>
          <p:cNvCxnSpPr>
            <a:cxnSpLocks/>
          </p:cNvCxnSpPr>
          <p:nvPr/>
        </p:nvCxnSpPr>
        <p:spPr>
          <a:xfrm flipH="1">
            <a:off x="8577072" y="2953512"/>
            <a:ext cx="630936" cy="364526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9B54745-34EC-0507-336F-E882B59D4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3183282"/>
              </p:ext>
            </p:extLst>
          </p:nvPr>
        </p:nvGraphicFramePr>
        <p:xfrm>
          <a:off x="5880500" y="3525018"/>
          <a:ext cx="5858220" cy="307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4125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05E6-3887-C6EE-4BF0-12744489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*0-1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798D4367-747F-696B-3B1C-35689B055EF8}"/>
                  </a:ext>
                </a:extLst>
              </p:cNvPr>
              <p:cNvSpPr txBox="1"/>
              <p:nvPr/>
            </p:nvSpPr>
            <p:spPr>
              <a:xfrm>
                <a:off x="787239" y="3984240"/>
                <a:ext cx="4402785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0−1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798D4367-747F-696B-3B1C-35689B055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39" y="3984240"/>
                <a:ext cx="4402785" cy="916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69">
            <a:extLst>
              <a:ext uri="{FF2B5EF4-FFF2-40B4-BE49-F238E27FC236}">
                <a16:creationId xmlns:a16="http://schemas.microsoft.com/office/drawing/2014/main" id="{55155867-3F19-3E7A-6891-D45FC0248733}"/>
              </a:ext>
            </a:extLst>
          </p:cNvPr>
          <p:cNvSpPr txBox="1"/>
          <p:nvPr/>
        </p:nvSpPr>
        <p:spPr>
          <a:xfrm>
            <a:off x="1312920" y="3519942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Loss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87E0491D-E80B-C487-66B6-1B129C91DF1D}"/>
                  </a:ext>
                </a:extLst>
              </p:cNvPr>
              <p:cNvSpPr txBox="1"/>
              <p:nvPr/>
            </p:nvSpPr>
            <p:spPr>
              <a:xfrm>
                <a:off x="783091" y="5362053"/>
                <a:ext cx="367785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87E0491D-E80B-C487-66B6-1B129C91D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1" y="5362053"/>
                <a:ext cx="3677851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9">
            <a:extLst>
              <a:ext uri="{FF2B5EF4-FFF2-40B4-BE49-F238E27FC236}">
                <a16:creationId xmlns:a16="http://schemas.microsoft.com/office/drawing/2014/main" id="{66C20103-C602-9481-6709-68700FBC2094}"/>
              </a:ext>
            </a:extLst>
          </p:cNvPr>
          <p:cNvSpPr txBox="1"/>
          <p:nvPr/>
        </p:nvSpPr>
        <p:spPr>
          <a:xfrm>
            <a:off x="1201524" y="4900388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Cost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FEBD83FB-44CB-AF20-5485-EE97C870FDFF}"/>
                  </a:ext>
                </a:extLst>
              </p:cNvPr>
              <p:cNvSpPr txBox="1"/>
              <p:nvPr/>
            </p:nvSpPr>
            <p:spPr>
              <a:xfrm>
                <a:off x="4844731" y="1770587"/>
                <a:ext cx="707797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he step function not being nice (continuous/smooth/convex </a:t>
                </a:r>
                <a:r>
                  <a:rPr lang="en-US" altLang="zh-TW" sz="2400" dirty="0" err="1">
                    <a:solidFill>
                      <a:schemeClr val="tx1"/>
                    </a:solidFill>
                  </a:rPr>
                  <a:t>etc</a:t>
                </a:r>
                <a:r>
                  <a:rPr lang="en-US" altLang="zh-TW" sz="2400" dirty="0"/>
                  <a:t>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Consider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0−1</m:t>
                            </m:r>
                          </m:sub>
                        </m:sSub>
                      </m:num>
                      <m:den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zh-TW" sz="2400" dirty="0"/>
                  <a:t>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), it is zero everywhere</a:t>
                </a:r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FEBD83FB-44CB-AF20-5485-EE97C870F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731" y="1770587"/>
                <a:ext cx="7077979" cy="1200329"/>
              </a:xfrm>
              <a:prstGeom prst="rect">
                <a:avLst/>
              </a:prstGeom>
              <a:blipFill>
                <a:blip r:embed="rId5"/>
                <a:stretch>
                  <a:fillRect l="-1206" t="-4061" r="-1292" b="-73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FAF1391C-74A7-87CE-581E-02C2FDDAD7A3}"/>
                  </a:ext>
                </a:extLst>
              </p:cNvPr>
              <p:cNvSpPr txBox="1"/>
              <p:nvPr/>
            </p:nvSpPr>
            <p:spPr>
              <a:xfrm>
                <a:off x="4844731" y="5193437"/>
                <a:ext cx="70779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0−1</m:t>
                            </m:r>
                          </m:sub>
                        </m:sSub>
                      </m:num>
                      <m:den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400" dirty="0"/>
                  <a:t> encounters a dead problem</a:t>
                </a:r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FAF1391C-74A7-87CE-581E-02C2FDDAD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731" y="5193437"/>
                <a:ext cx="7077979" cy="461665"/>
              </a:xfrm>
              <a:prstGeom prst="rect">
                <a:avLst/>
              </a:prstGeom>
              <a:blipFill>
                <a:blip r:embed="rId6"/>
                <a:stretch>
                  <a:fillRect l="-1206" t="-125000" b="-190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7C14CAB7-9202-4665-2FEB-4FE73413409F}"/>
                  </a:ext>
                </a:extLst>
              </p:cNvPr>
              <p:cNvSpPr txBox="1"/>
              <p:nvPr/>
            </p:nvSpPr>
            <p:spPr>
              <a:xfrm>
                <a:off x="7007681" y="5705308"/>
                <a:ext cx="2752078" cy="85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0−1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0−1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69">
                <a:extLst>
                  <a:ext uri="{FF2B5EF4-FFF2-40B4-BE49-F238E27FC236}">
                    <a16:creationId xmlns:a16="http://schemas.microsoft.com/office/drawing/2014/main" id="{7C14CAB7-9202-4665-2FEB-4FE734134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681" y="5705308"/>
                <a:ext cx="2752078" cy="8550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69">
            <a:extLst>
              <a:ext uri="{FF2B5EF4-FFF2-40B4-BE49-F238E27FC236}">
                <a16:creationId xmlns:a16="http://schemas.microsoft.com/office/drawing/2014/main" id="{EAC4EF91-DF31-E290-DF0F-3EB3D113E900}"/>
              </a:ext>
            </a:extLst>
          </p:cNvPr>
          <p:cNvSpPr txBox="1"/>
          <p:nvPr/>
        </p:nvSpPr>
        <p:spPr>
          <a:xfrm rot="20801645">
            <a:off x="10067622" y="4928460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Chain Rule!!!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D9B8BE-12A1-C130-23EB-E0F4DE21E92B}"/>
              </a:ext>
            </a:extLst>
          </p:cNvPr>
          <p:cNvCxnSpPr>
            <a:cxnSpLocks/>
            <a:stCxn id="15" idx="2"/>
            <a:endCxn id="14" idx="3"/>
          </p:cNvCxnSpPr>
          <p:nvPr/>
        </p:nvCxnSpPr>
        <p:spPr>
          <a:xfrm flipH="1">
            <a:off x="9759759" y="5383928"/>
            <a:ext cx="1312309" cy="7489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69">
                <a:extLst>
                  <a:ext uri="{FF2B5EF4-FFF2-40B4-BE49-F238E27FC236}">
                    <a16:creationId xmlns:a16="http://schemas.microsoft.com/office/drawing/2014/main" id="{6CE594E8-35AA-4FEC-155B-7334765E0D11}"/>
                  </a:ext>
                </a:extLst>
              </p:cNvPr>
              <p:cNvSpPr txBox="1"/>
              <p:nvPr/>
            </p:nvSpPr>
            <p:spPr>
              <a:xfrm>
                <a:off x="1281545" y="2552092"/>
                <a:ext cx="2091432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69">
                <a:extLst>
                  <a:ext uri="{FF2B5EF4-FFF2-40B4-BE49-F238E27FC236}">
                    <a16:creationId xmlns:a16="http://schemas.microsoft.com/office/drawing/2014/main" id="{6CE594E8-35AA-4FEC-155B-7334765E0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545" y="2552092"/>
                <a:ext cx="2091432" cy="9161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9947A881-AE4D-74A0-1EAA-6BE5A61E09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6425" y="2939177"/>
            <a:ext cx="3914589" cy="2286000"/>
          </a:xfrm>
          <a:prstGeom prst="rect">
            <a:avLst/>
          </a:prstGeom>
        </p:spPr>
      </p:pic>
      <p:sp>
        <p:nvSpPr>
          <p:cNvPr id="8" name="文字方塊 69">
            <a:extLst>
              <a:ext uri="{FF2B5EF4-FFF2-40B4-BE49-F238E27FC236}">
                <a16:creationId xmlns:a16="http://schemas.microsoft.com/office/drawing/2014/main" id="{E4803A3C-A41A-78E0-C82C-A0E5C237A179}"/>
              </a:ext>
            </a:extLst>
          </p:cNvPr>
          <p:cNvSpPr txBox="1"/>
          <p:nvPr/>
        </p:nvSpPr>
        <p:spPr>
          <a:xfrm>
            <a:off x="1729885" y="1647205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BEE7EE20-CF15-5CC7-B79E-F2294443452C}"/>
                  </a:ext>
                </a:extLst>
              </p:cNvPr>
              <p:cNvSpPr txBox="1"/>
              <p:nvPr/>
            </p:nvSpPr>
            <p:spPr>
              <a:xfrm>
                <a:off x="1135661" y="2177272"/>
                <a:ext cx="2383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BEE7EE20-CF15-5CC7-B79E-F22944434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661" y="2177272"/>
                <a:ext cx="238320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4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C0DB8B-50D3-E833-8C82-DC160BD3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688" y="-6046"/>
            <a:ext cx="3258312" cy="3258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90F577-FAFE-3232-F062-1818ED823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92121DC3-F9ED-EF2D-91EF-032CDB9088E1}"/>
                  </a:ext>
                </a:extLst>
              </p:cNvPr>
              <p:cNvSpPr txBox="1"/>
              <p:nvPr/>
            </p:nvSpPr>
            <p:spPr>
              <a:xfrm>
                <a:off x="838200" y="4176466"/>
                <a:ext cx="105156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There's obviously no reason to predict values outside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TW" sz="2400" dirty="0"/>
                  <a:t>. Let’s squash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TW" sz="2400" dirty="0"/>
                  <a:t> into this interval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The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logistic function</a:t>
                </a:r>
                <a:r>
                  <a:rPr lang="en-US" altLang="zh-TW" sz="2400" dirty="0"/>
                  <a:t> is a kind of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sigmoid</a:t>
                </a:r>
                <a:r>
                  <a:rPr lang="en-US" altLang="zh-TW" sz="2400" dirty="0"/>
                  <a:t>, or S-shaped function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TW" sz="2400" dirty="0"/>
                  <a:t> is called the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logit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Used in this way, </a:t>
                </a:r>
                <a14:m>
                  <m:oMath xmlns:m="http://schemas.openxmlformats.org/officeDocument/2006/math"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TW" sz="2400" dirty="0"/>
                  <a:t> is called an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activation function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altLang="zh-TW" sz="2400" dirty="0"/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92121DC3-F9ED-EF2D-91EF-032CDB908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76466"/>
                <a:ext cx="10515600" cy="2308324"/>
              </a:xfrm>
              <a:prstGeom prst="rect">
                <a:avLst/>
              </a:prstGeom>
              <a:blipFill>
                <a:blip r:embed="rId3"/>
                <a:stretch>
                  <a:fillRect l="-812" t="-211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56F84C88-DEE3-CC28-2764-640774185D78}"/>
                  </a:ext>
                </a:extLst>
              </p:cNvPr>
              <p:cNvSpPr txBox="1"/>
              <p:nvPr/>
            </p:nvSpPr>
            <p:spPr>
              <a:xfrm>
                <a:off x="1252290" y="3022286"/>
                <a:ext cx="2924154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56F84C88-DEE3-CC28-2764-640774185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290" y="3022286"/>
                <a:ext cx="2924154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FCE22D40-30A8-8F70-CB12-D10C8022B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537" y="1527372"/>
            <a:ext cx="4590534" cy="2650384"/>
          </a:xfrm>
          <a:prstGeom prst="rect">
            <a:avLst/>
          </a:prstGeom>
        </p:spPr>
      </p:pic>
      <p:sp>
        <p:nvSpPr>
          <p:cNvPr id="14" name="文字方塊 69">
            <a:extLst>
              <a:ext uri="{FF2B5EF4-FFF2-40B4-BE49-F238E27FC236}">
                <a16:creationId xmlns:a16="http://schemas.microsoft.com/office/drawing/2014/main" id="{5CA2D4D7-661F-13EB-8FA4-1BAB1B64F1D0}"/>
              </a:ext>
            </a:extLst>
          </p:cNvPr>
          <p:cNvSpPr txBox="1"/>
          <p:nvPr/>
        </p:nvSpPr>
        <p:spPr>
          <a:xfrm>
            <a:off x="1959471" y="1824980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69">
                <a:extLst>
                  <a:ext uri="{FF2B5EF4-FFF2-40B4-BE49-F238E27FC236}">
                    <a16:creationId xmlns:a16="http://schemas.microsoft.com/office/drawing/2014/main" id="{69FECA28-2E76-B38D-23BB-0062A116237C}"/>
                  </a:ext>
                </a:extLst>
              </p:cNvPr>
              <p:cNvSpPr txBox="1"/>
              <p:nvPr/>
            </p:nvSpPr>
            <p:spPr>
              <a:xfrm>
                <a:off x="1334071" y="2621732"/>
                <a:ext cx="2383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69">
                <a:extLst>
                  <a:ext uri="{FF2B5EF4-FFF2-40B4-BE49-F238E27FC236}">
                    <a16:creationId xmlns:a16="http://schemas.microsoft.com/office/drawing/2014/main" id="{69FECA28-2E76-B38D-23BB-0062A1162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071" y="2621732"/>
                <a:ext cx="23832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72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D19A-AD24-CBEF-364A-75581EFC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/>
              <a:t>Binary Cross-entropy loss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629C39D7-3375-A9F7-0DC1-96CC592DF661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5156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Since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TW" sz="2400" dirty="0"/>
                  <a:t> (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), we can interpret it as the estimated probability that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. If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400" dirty="0"/>
                  <a:t>, then we want to heavily penalize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TW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Cross-entropy loss</a:t>
                </a:r>
                <a:r>
                  <a:rPr lang="en-US" altLang="zh-TW" sz="2400" dirty="0"/>
                  <a:t> captures this intuition:</a:t>
                </a:r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629C39D7-3375-A9F7-0DC1-96CC592DF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1200329"/>
              </a:xfrm>
              <a:prstGeom prst="rect">
                <a:avLst/>
              </a:prstGeom>
              <a:blipFill>
                <a:blip r:embed="rId2"/>
                <a:stretch>
                  <a:fillRect l="-812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6D2F03AD-0DEA-100D-C89A-C76E082D9871}"/>
                  </a:ext>
                </a:extLst>
              </p:cNvPr>
              <p:cNvSpPr txBox="1"/>
              <p:nvPr/>
            </p:nvSpPr>
            <p:spPr>
              <a:xfrm>
                <a:off x="838200" y="3638361"/>
                <a:ext cx="4346359" cy="1285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m:rPr>
                          <m:brk m:alnAt="1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6D2F03AD-0DEA-100D-C89A-C76E082D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38361"/>
                <a:ext cx="4346359" cy="1285480"/>
              </a:xfrm>
              <a:prstGeom prst="rect">
                <a:avLst/>
              </a:prstGeom>
              <a:blipFill>
                <a:blip r:embed="rId3"/>
                <a:stretch>
                  <a:fillRect r="-18961" b="-5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A75BA3B-CC4A-2AF4-DAF2-BA2DA9874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731" y="2909501"/>
            <a:ext cx="4549069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13E1E8CE-FF2F-B305-9E60-DBB828B917B4}"/>
                  </a:ext>
                </a:extLst>
              </p:cNvPr>
              <p:cNvSpPr txBox="1"/>
              <p:nvPr/>
            </p:nvSpPr>
            <p:spPr>
              <a:xfrm>
                <a:off x="10322911" y="4462176"/>
                <a:ext cx="9606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13E1E8CE-FF2F-B305-9E60-DBB828B9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911" y="4462176"/>
                <a:ext cx="960608" cy="461665"/>
              </a:xfrm>
              <a:prstGeom prst="rect">
                <a:avLst/>
              </a:prstGeom>
              <a:blipFill>
                <a:blip r:embed="rId5"/>
                <a:stretch>
                  <a:fillRect l="-316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88B4F40E-524D-8037-9CFF-4F0491566BF4}"/>
                  </a:ext>
                </a:extLst>
              </p:cNvPr>
              <p:cNvSpPr txBox="1"/>
              <p:nvPr/>
            </p:nvSpPr>
            <p:spPr>
              <a:xfrm>
                <a:off x="7368127" y="4462175"/>
                <a:ext cx="9606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88B4F40E-524D-8037-9CFF-4F0491566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127" y="4462175"/>
                <a:ext cx="960608" cy="461665"/>
              </a:xfrm>
              <a:prstGeom prst="rect">
                <a:avLst/>
              </a:prstGeom>
              <a:blipFill>
                <a:blip r:embed="rId6"/>
                <a:stretch>
                  <a:fillRect l="-382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41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8015-2910-9DC7-1C40-1BFE91D0B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9997E-A11E-BB0E-449B-787A59D92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018" y="2328728"/>
            <a:ext cx="4545106" cy="2743200"/>
          </a:xfrm>
          <a:prstGeom prst="rect">
            <a:avLst/>
          </a:prstGeom>
        </p:spPr>
      </p:pic>
      <p:sp>
        <p:nvSpPr>
          <p:cNvPr id="5" name="文字方塊 69">
            <a:extLst>
              <a:ext uri="{FF2B5EF4-FFF2-40B4-BE49-F238E27FC236}">
                <a16:creationId xmlns:a16="http://schemas.microsoft.com/office/drawing/2014/main" id="{B01B2C6C-A8A1-E0E4-8A39-9C77C235F38C}"/>
              </a:ext>
            </a:extLst>
          </p:cNvPr>
          <p:cNvSpPr txBox="1"/>
          <p:nvPr/>
        </p:nvSpPr>
        <p:spPr>
          <a:xfrm>
            <a:off x="2313792" y="3461239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Loss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2018A68-4D2A-A2D6-2FA0-FB637A27140C}"/>
                  </a:ext>
                </a:extLst>
              </p:cNvPr>
              <p:cNvSpPr txBox="1"/>
              <p:nvPr/>
            </p:nvSpPr>
            <p:spPr>
              <a:xfrm>
                <a:off x="781214" y="3920335"/>
                <a:ext cx="49677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12018A68-4D2A-A2D6-2FA0-FB637A271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14" y="3920335"/>
                <a:ext cx="4967796" cy="461665"/>
              </a:xfrm>
              <a:prstGeom prst="rect">
                <a:avLst/>
              </a:prstGeom>
              <a:blipFill>
                <a:blip r:embed="rId4"/>
                <a:stretch>
                  <a:fillRect t="-3947" r="-454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925C0020-2CA1-7792-4F83-350101ABF05E}"/>
                  </a:ext>
                </a:extLst>
              </p:cNvPr>
              <p:cNvSpPr txBox="1"/>
              <p:nvPr/>
            </p:nvSpPr>
            <p:spPr>
              <a:xfrm>
                <a:off x="6220671" y="5115849"/>
                <a:ext cx="52578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𝐶𝐸</m:t>
                        </m:r>
                      </m:sub>
                    </m:sSub>
                  </m:oMath>
                </a14:m>
                <a:r>
                  <a:rPr lang="en-US" altLang="zh-TW" sz="2400" dirty="0"/>
                  <a:t> increases when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≪0</m:t>
                    </m:r>
                  </m:oMath>
                </a14:m>
                <a:endParaRPr lang="en-US" altLang="zh-TW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To the opposite,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𝐶𝐸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altLang="zh-TW" sz="2400" dirty="0"/>
                  <a:t> when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7" name="文字方塊 69">
                <a:extLst>
                  <a:ext uri="{FF2B5EF4-FFF2-40B4-BE49-F238E27FC236}">
                    <a16:creationId xmlns:a16="http://schemas.microsoft.com/office/drawing/2014/main" id="{925C0020-2CA1-7792-4F83-350101ABF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671" y="5115849"/>
                <a:ext cx="5257800" cy="830997"/>
              </a:xfrm>
              <a:prstGeom prst="rect">
                <a:avLst/>
              </a:prstGeom>
              <a:blipFill>
                <a:blip r:embed="rId5"/>
                <a:stretch>
                  <a:fillRect l="-1506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69">
            <a:extLst>
              <a:ext uri="{FF2B5EF4-FFF2-40B4-BE49-F238E27FC236}">
                <a16:creationId xmlns:a16="http://schemas.microsoft.com/office/drawing/2014/main" id="{B36AA4DE-0418-C7B4-2EEA-6A112F2596CC}"/>
              </a:ext>
            </a:extLst>
          </p:cNvPr>
          <p:cNvSpPr txBox="1"/>
          <p:nvPr/>
        </p:nvSpPr>
        <p:spPr>
          <a:xfrm>
            <a:off x="2755897" y="1688120"/>
            <a:ext cx="113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3EA56AD0-41BE-F3F5-FA17-5470B9446499}"/>
                  </a:ext>
                </a:extLst>
              </p:cNvPr>
              <p:cNvSpPr txBox="1"/>
              <p:nvPr/>
            </p:nvSpPr>
            <p:spPr>
              <a:xfrm>
                <a:off x="2389996" y="2141817"/>
                <a:ext cx="18641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3EA56AD0-41BE-F3F5-FA17-5470B9446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996" y="2141817"/>
                <a:ext cx="1864199" cy="461665"/>
              </a:xfrm>
              <a:prstGeom prst="rect">
                <a:avLst/>
              </a:prstGeom>
              <a:blipFill>
                <a:blip r:embed="rId6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E60AC5C5-19E6-EBA4-EBF2-5870528E82A8}"/>
                  </a:ext>
                </a:extLst>
              </p:cNvPr>
              <p:cNvSpPr txBox="1"/>
              <p:nvPr/>
            </p:nvSpPr>
            <p:spPr>
              <a:xfrm>
                <a:off x="2618443" y="2521685"/>
                <a:ext cx="1407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E60AC5C5-19E6-EBA4-EBF2-5870528E8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43" y="2521685"/>
                <a:ext cx="1407304" cy="461665"/>
              </a:xfrm>
              <a:prstGeom prst="rect">
                <a:avLst/>
              </a:prstGeom>
              <a:blipFill>
                <a:blip r:embed="rId7"/>
                <a:stretch>
                  <a:fillRect l="-1739" t="-4000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AF7E73E5-4D8B-80E2-C8D7-3AFAD4CC7661}"/>
                  </a:ext>
                </a:extLst>
              </p:cNvPr>
              <p:cNvSpPr txBox="1"/>
              <p:nvPr/>
            </p:nvSpPr>
            <p:spPr>
              <a:xfrm>
                <a:off x="6577018" y="1869308"/>
                <a:ext cx="4126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Consider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𝐶𝐸</m:t>
                            </m:r>
                          </m:sub>
                        </m:sSub>
                      </m:num>
                      <m:den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zh-TW" sz="2400" dirty="0"/>
                  <a:t>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):</a:t>
                </a:r>
              </a:p>
            </p:txBody>
          </p:sp>
        </mc:Choice>
        <mc:Fallback xmlns="">
          <p:sp>
            <p:nvSpPr>
              <p:cNvPr id="11" name="文字方塊 69">
                <a:extLst>
                  <a:ext uri="{FF2B5EF4-FFF2-40B4-BE49-F238E27FC236}">
                    <a16:creationId xmlns:a16="http://schemas.microsoft.com/office/drawing/2014/main" id="{AF7E73E5-4D8B-80E2-C8D7-3AFAD4CC7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018" y="1869308"/>
                <a:ext cx="4126205" cy="461665"/>
              </a:xfrm>
              <a:prstGeom prst="rect">
                <a:avLst/>
              </a:prstGeom>
              <a:blipFill>
                <a:blip r:embed="rId8"/>
                <a:stretch>
                  <a:fillRect l="-2068" t="-126667" b="-19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69">
            <a:extLst>
              <a:ext uri="{FF2B5EF4-FFF2-40B4-BE49-F238E27FC236}">
                <a16:creationId xmlns:a16="http://schemas.microsoft.com/office/drawing/2014/main" id="{4DB00323-0276-BC05-A276-A69E432F3CDC}"/>
              </a:ext>
            </a:extLst>
          </p:cNvPr>
          <p:cNvSpPr txBox="1"/>
          <p:nvPr/>
        </p:nvSpPr>
        <p:spPr>
          <a:xfrm>
            <a:off x="2243940" y="4841096"/>
            <a:ext cx="1902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Cost Function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16E7A817-E236-E490-A408-CAC7C9298387}"/>
                  </a:ext>
                </a:extLst>
              </p:cNvPr>
              <p:cNvSpPr txBox="1"/>
              <p:nvPr/>
            </p:nvSpPr>
            <p:spPr>
              <a:xfrm>
                <a:off x="1976385" y="5302761"/>
                <a:ext cx="2437748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69">
                <a:extLst>
                  <a:ext uri="{FF2B5EF4-FFF2-40B4-BE49-F238E27FC236}">
                    <a16:creationId xmlns:a16="http://schemas.microsoft.com/office/drawing/2014/main" id="{16E7A817-E236-E490-A408-CAC7C9298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385" y="5302761"/>
                <a:ext cx="2437748" cy="1130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057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4351</TotalTime>
  <Words>735</Words>
  <Application>Microsoft Office PowerPoint</Application>
  <PresentationFormat>宽屏</PresentationFormat>
  <Paragraphs>159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Machine Learning 4. Logistic Regression</vt:lpstr>
      <vt:lpstr>Classification</vt:lpstr>
      <vt:lpstr>Binary Linear Classification</vt:lpstr>
      <vt:lpstr>Binary Classification Problem</vt:lpstr>
      <vt:lpstr>Binary Classification Problem</vt:lpstr>
      <vt:lpstr>*0-1 Loss</vt:lpstr>
      <vt:lpstr>Sigmoid Function</vt:lpstr>
      <vt:lpstr>Binary Cross-entropy loss</vt:lpstr>
      <vt:lpstr>Logistic Regression</vt:lpstr>
      <vt:lpstr>*Numerical Stability</vt:lpstr>
      <vt:lpstr>Gradient Descent</vt:lpstr>
      <vt:lpstr>Gradient Descent</vt:lpstr>
      <vt:lpstr>Summary</vt:lpstr>
      <vt:lpstr>Thank you！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5. Logistic Regression</dc:title>
  <dc:creator>GONG Xueyuan</dc:creator>
  <cp:lastModifiedBy>Xueyuan GONG</cp:lastModifiedBy>
  <cp:revision>189</cp:revision>
  <dcterms:created xsi:type="dcterms:W3CDTF">2022-08-26T08:29:35Z</dcterms:created>
  <dcterms:modified xsi:type="dcterms:W3CDTF">2024-09-15T13:03:21Z</dcterms:modified>
</cp:coreProperties>
</file>